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3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50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58.png" ContentType="image/png"/>
  <Override PartName="/ppt/media/image56.png" ContentType="image/png"/>
  <Override PartName="/ppt/media/image54.png" ContentType="image/png"/>
  <Override PartName="/ppt/media/image53.png" ContentType="image/png"/>
  <Override PartName="/ppt/media/image51.png" ContentType="image/png"/>
  <Override PartName="/ppt/media/image48.png" ContentType="image/png"/>
  <Override PartName="/ppt/media/image47.png" ContentType="image/png"/>
  <Override PartName="/ppt/media/image45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40.png" ContentType="image/png"/>
  <Override PartName="/ppt/media/image37.png" ContentType="image/png"/>
  <Override PartName="/ppt/media/image35.png" ContentType="image/png"/>
  <Override PartName="/ppt/media/image33.png" ContentType="image/png"/>
  <Override PartName="/ppt/media/image30.jpeg" ContentType="image/jpeg"/>
  <Override PartName="/ppt/media/image10.gif" ContentType="image/gif"/>
  <Override PartName="/ppt/media/image1.png" ContentType="image/png"/>
  <Override PartName="/ppt/media/image46.gif" ContentType="image/gif"/>
  <Override PartName="/ppt/media/image49.png" ContentType="image/png"/>
  <Override PartName="/ppt/media/image9.png" ContentType="image/png"/>
  <Override PartName="/ppt/media/image11.jpeg" ContentType="image/jpeg"/>
  <Override PartName="/ppt/media/image87.jpeg" ContentType="image/jpeg"/>
  <Override PartName="/ppt/media/image39.jpeg" ContentType="image/jpeg"/>
  <Override PartName="/ppt/media/image38.png" ContentType="image/png"/>
  <Override PartName="/ppt/media/image8.png" ContentType="image/png"/>
  <Override PartName="/ppt/media/image23.jpeg" ContentType="image/jpeg"/>
  <Override PartName="/ppt/media/image82.jpeg" ContentType="image/jpeg"/>
  <Override PartName="/ppt/media/image59.png" ContentType="image/png"/>
  <Override PartName="/ppt/media/image22.png" ContentType="image/png"/>
  <Override PartName="/ppt/media/image24.jpeg" ContentType="image/jpeg"/>
  <Override PartName="/ppt/media/image83.jpeg" ContentType="image/jpeg"/>
  <Override PartName="/ppt/media/image52.png" ContentType="image/png"/>
  <Override PartName="/ppt/media/image28.png" ContentType="image/png"/>
  <Override PartName="/ppt/media/image60.png" ContentType="image/png"/>
  <Override PartName="/ppt/media/image62.png" ContentType="image/png"/>
  <Override PartName="/ppt/media/image27.jpeg" ContentType="image/jpeg"/>
  <Override PartName="/ppt/media/image86.jpeg" ContentType="image/jpeg"/>
  <Override PartName="/ppt/media/image63.png" ContentType="image/png"/>
  <Override PartName="/ppt/media/image73.png" ContentType="image/png"/>
  <Override PartName="/ppt/media/image70.gif" ContentType="image/gif"/>
  <Override PartName="/ppt/media/image64.png" ContentType="image/png"/>
  <Override PartName="/ppt/media/image66.png" ContentType="image/png"/>
  <Override PartName="/ppt/media/image67.png" ContentType="image/png"/>
  <Override PartName="/ppt/media/image85.gif" ContentType="image/gif"/>
  <Override PartName="/ppt/media/image77.png" ContentType="image/png"/>
  <Override PartName="/ppt/media/image84.jpeg" ContentType="image/jpeg"/>
  <Override PartName="/ppt/media/image78.gif" ContentType="image/gif"/>
  <Override PartName="/ppt/media/image34.png" ContentType="image/png"/>
  <Override PartName="/ppt/media/image79.png" ContentType="image/png"/>
  <Override PartName="/ppt/media/image76.png" ContentType="image/png"/>
  <Override PartName="/ppt/media/image72.gif" ContentType="image/gif"/>
  <Override PartName="/ppt/media/image75.png" ContentType="image/png"/>
  <Override PartName="/ppt/media/image68.gif" ContentType="image/gif"/>
  <Override PartName="/ppt/media/image71.gif" ContentType="image/gif"/>
  <Override PartName="/ppt/media/image74.png" ContentType="image/png"/>
  <Override PartName="/ppt/media/image69.gif" ContentType="image/gif"/>
  <Override PartName="/ppt/media/image25.png" ContentType="image/png"/>
  <Override PartName="/ppt/media/image65.png" ContentType="image/png"/>
  <Override PartName="/ppt/media/image21.jpeg" ContentType="image/jpeg"/>
  <Override PartName="/ppt/media/image29.png" ContentType="image/png"/>
  <Override PartName="/ppt/media/image19.png" ContentType="image/png"/>
  <Override PartName="/ppt/media/image26.png" ContentType="image/png"/>
  <Override PartName="/ppt/media/image17.jpeg" ContentType="image/jpeg"/>
  <Override PartName="/ppt/media/image14.tif" ContentType="image/tiff"/>
  <Override PartName="/ppt/media/image55.png" ContentType="image/png"/>
  <Override PartName="/ppt/media/image31.png" ContentType="image/png"/>
  <Override PartName="/ppt/media/image80.png" ContentType="image/png"/>
  <Override PartName="/ppt/media/image15.png" ContentType="image/png"/>
  <Override PartName="/ppt/media/image2.png" ContentType="image/png"/>
  <Override PartName="/ppt/media/image32.png" ContentType="image/png"/>
  <Override PartName="/ppt/media/image7.jpeg" ContentType="image/jpeg"/>
  <Override PartName="/ppt/media/image4.png" ContentType="image/png"/>
  <Override PartName="/ppt/media/image81.png" ContentType="image/png"/>
  <Override PartName="/ppt/media/image16.png" ContentType="image/png"/>
  <Override PartName="/ppt/media/image12.jpeg" ContentType="image/jpeg"/>
  <Override PartName="/ppt/media/image88.jpeg" ContentType="image/jpeg"/>
  <Override PartName="/ppt/media/image13.jpeg" ContentType="image/jpeg"/>
  <Override PartName="/ppt/media/image44.png" ContentType="image/png"/>
  <Override PartName="/ppt/media/image61.png" ContentType="image/png"/>
  <Override PartName="/ppt/media/image5.jpeg" ContentType="image/jpeg"/>
  <Override PartName="/ppt/media/image50.png" ContentType="image/png"/>
  <Override PartName="/ppt/media/image36.png" ContentType="image/png"/>
  <Override PartName="/ppt/media/image43.gif" ContentType="image/gif"/>
  <Override PartName="/ppt/media/image18.png" ContentType="image/png"/>
  <Override PartName="/ppt/media/image6.png" ContentType="image/png"/>
  <Override PartName="/ppt/media/image20.png" ContentType="image/png"/>
  <Override PartName="/ppt/media/image5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<Relationship Id="rId71" Type="http://schemas.openxmlformats.org/officeDocument/2006/relationships/slide" Target="slides/slide61.xml"/><Relationship Id="rId72" Type="http://schemas.openxmlformats.org/officeDocument/2006/relationships/slide" Target="slides/slide62.xml"/><Relationship Id="rId73" Type="http://schemas.openxmlformats.org/officeDocument/2006/relationships/slide" Target="slides/slide63.xml"/><Relationship Id="rId74" Type="http://schemas.openxmlformats.org/officeDocument/2006/relationships/slide" Target="slides/slide6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A6E5A0F-D15F-4418-B742-FFBFC10005B2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hyperlink" Target="http://ccat.sas.upenn.edu/arth/zoser/zoser.html" TargetMode="External"/><Relationship Id="rId2" Type="http://schemas.openxmlformats.org/officeDocument/2006/relationships/slide" Target="../slides/slide14.xml"/><Relationship Id="rId3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ldImg"/>
          </p:nvPr>
        </p:nvSpPr>
        <p:spPr>
          <a:xfrm>
            <a:off x="1093320" y="898200"/>
            <a:ext cx="5634000" cy="4481640"/>
          </a:xfrm>
          <a:prstGeom prst="rect">
            <a:avLst/>
          </a:prstGeom>
        </p:spPr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7160" cy="538092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204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14C production</a:t>
            </a:r>
            <a:endParaRPr b="0" lang="en-GB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Exchange with reservoirs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sldImg"/>
          </p:nvPr>
        </p:nvSpPr>
        <p:spPr>
          <a:xfrm>
            <a:off x="1093320" y="898200"/>
            <a:ext cx="5634000" cy="4481640"/>
          </a:xfrm>
          <a:prstGeom prst="rect">
            <a:avLst/>
          </a:prstGeom>
        </p:spPr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7160" cy="538092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204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14C production</a:t>
            </a:r>
            <a:endParaRPr b="0" lang="en-GB" sz="20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Exchange with reservoirs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extShape 1_3"/>
          <p:cNvSpPr/>
          <p:nvPr/>
        </p:nvSpPr>
        <p:spPr>
          <a:xfrm>
            <a:off x="4282200" y="10155600"/>
            <a:ext cx="32738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01317EC-F569-4842-961D-500EAE53E6F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63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07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7840" cy="4007160"/>
          </a:xfrm>
          <a:prstGeom prst="rect">
            <a:avLst/>
          </a:prstGeom>
        </p:spPr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sample of acacia wood from the tomb of the pharaoh </a:t>
            </a:r>
            <a:r>
              <a:rPr b="0" lang="en-GB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Zoser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(or Djoser; 3rd Dynasty, ca. 2700-2600 BC) was obtained and dated. Libby reasoned that since the half-life of C14 was 5568 years, they should obtain a C14 concentration of about 50% that which was found in living wood (see Libby, 1949 for further details). The results they obtained indicated this was the case. 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extShape 1_4"/>
          <p:cNvSpPr/>
          <p:nvPr/>
        </p:nvSpPr>
        <p:spPr>
          <a:xfrm>
            <a:off x="4282200" y="10155600"/>
            <a:ext cx="32738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978AD16-5258-4B52-8A48-7239498F563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63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10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7840" cy="4007160"/>
          </a:xfrm>
          <a:prstGeom prst="rect">
            <a:avLst/>
          </a:prstGeom>
        </p:spPr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de Vries found that 17-th century wood had a 2% higher activity than 19th century wood. 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extShape 1_10"/>
          <p:cNvSpPr/>
          <p:nvPr/>
        </p:nvSpPr>
        <p:spPr>
          <a:xfrm>
            <a:off x="4282200" y="10155600"/>
            <a:ext cx="32738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D898D9D-2C3C-47B8-BDFD-2ABB8098EBB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63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13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7840" cy="4007160"/>
          </a:xfrm>
          <a:prstGeom prst="rect">
            <a:avLst/>
          </a:prstGeom>
        </p:spPr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extShape 1_7"/>
          <p:cNvSpPr/>
          <p:nvPr/>
        </p:nvSpPr>
        <p:spPr>
          <a:xfrm>
            <a:off x="4282200" y="10155600"/>
            <a:ext cx="32738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E30794D-71E4-4683-8651-D52938C6F2D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16" name="PlaceHolder 1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7840" cy="4007160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_2"/>
          <p:cNvSpPr/>
          <p:nvPr/>
        </p:nvSpPr>
        <p:spPr>
          <a:xfrm>
            <a:off x="4281480" y="10155240"/>
            <a:ext cx="3274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B37E399-5203-41E7-B6B9-B497939ED50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19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4800" cy="3423240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24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_12"/>
          <p:cNvSpPr/>
          <p:nvPr/>
        </p:nvSpPr>
        <p:spPr>
          <a:xfrm>
            <a:off x="4281480" y="10155240"/>
            <a:ext cx="3274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7692680-577F-4AAE-9CF5-88ABB819E68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22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4800" cy="3423240"/>
          </a:xfrm>
          <a:prstGeom prst="rect">
            <a:avLst/>
          </a:prstGeom>
        </p:spPr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24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_16"/>
          <p:cNvSpPr/>
          <p:nvPr/>
        </p:nvSpPr>
        <p:spPr>
          <a:xfrm>
            <a:off x="4281480" y="10155240"/>
            <a:ext cx="3274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5FD6DDF-276E-4A56-B5B9-02E16FB7FE1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25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4800" cy="3423240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24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_18"/>
          <p:cNvSpPr/>
          <p:nvPr/>
        </p:nvSpPr>
        <p:spPr>
          <a:xfrm>
            <a:off x="4281480" y="10155240"/>
            <a:ext cx="3274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A70873C-DB0D-4C9E-8CF9-7CF4E1FE8B3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28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4800" cy="3423240"/>
          </a:xfrm>
          <a:prstGeom prst="rect">
            <a:avLst/>
          </a:prstGeom>
        </p:spPr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24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_20"/>
          <p:cNvSpPr/>
          <p:nvPr/>
        </p:nvSpPr>
        <p:spPr>
          <a:xfrm>
            <a:off x="4281480" y="10155240"/>
            <a:ext cx="3274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9880CE0-6FC6-4EFC-AC1B-240E5911861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1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4800" cy="3423240"/>
          </a:xfrm>
          <a:prstGeom prst="rect">
            <a:avLst/>
          </a:prstGeom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24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_22"/>
          <p:cNvSpPr/>
          <p:nvPr/>
        </p:nvSpPr>
        <p:spPr>
          <a:xfrm>
            <a:off x="4281480" y="10155240"/>
            <a:ext cx="32742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7E20947-DF9A-4A51-9E3B-F2F9431F2F3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4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4800" cy="3423240"/>
          </a:xfrm>
          <a:prstGeom prst="rect">
            <a:avLst/>
          </a:prstGeom>
        </p:spPr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424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Rectangle 9"/>
          <p:cNvSpPr/>
          <p:nvPr/>
        </p:nvSpPr>
        <p:spPr>
          <a:xfrm>
            <a:off x="4282200" y="10155240"/>
            <a:ext cx="32745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8BF47A90-D0F4-4591-8C65-11416418DE94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7" name="Text Box 1_1"/>
          <p:cNvSpPr/>
          <p:nvPr/>
        </p:nvSpPr>
        <p:spPr>
          <a:xfrm>
            <a:off x="1387440" y="937080"/>
            <a:ext cx="5551560" cy="468756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PlaceHolder 1"/>
          <p:cNvSpPr>
            <a:spLocks noGrp="1"/>
          </p:cNvSpPr>
          <p:nvPr>
            <p:ph type="body"/>
          </p:nvPr>
        </p:nvSpPr>
        <p:spPr>
          <a:xfrm>
            <a:off x="857520" y="5585040"/>
            <a:ext cx="6853320" cy="5290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Rectangle 11"/>
          <p:cNvSpPr/>
          <p:nvPr/>
        </p:nvSpPr>
        <p:spPr>
          <a:xfrm>
            <a:off x="4282200" y="10155240"/>
            <a:ext cx="327456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DB932AA-3745-41CF-A29A-1DFF5487C105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40" name="PlaceHolder 1"/>
          <p:cNvSpPr>
            <a:spLocks noGrp="1"/>
          </p:cNvSpPr>
          <p:nvPr>
            <p:ph type="sldImg"/>
          </p:nvPr>
        </p:nvSpPr>
        <p:spPr>
          <a:xfrm>
            <a:off x="587880" y="892440"/>
            <a:ext cx="7390800" cy="4409280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855360" y="5585040"/>
            <a:ext cx="6853320" cy="5186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"/>
          <p:cNvGrpSpPr/>
          <p:nvPr/>
        </p:nvGrpSpPr>
        <p:grpSpPr>
          <a:xfrm>
            <a:off x="0" y="188640"/>
            <a:ext cx="2180520" cy="5485320"/>
            <a:chOff x="0" y="188640"/>
            <a:chExt cx="2180520" cy="5485320"/>
          </a:xfrm>
        </p:grpSpPr>
        <p:sp>
          <p:nvSpPr>
            <p:cNvPr id="77" name="CustomShape 2"/>
            <p:cNvSpPr/>
            <p:nvPr/>
          </p:nvSpPr>
          <p:spPr>
            <a:xfrm>
              <a:off x="0" y="2128320"/>
              <a:ext cx="73440" cy="51444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3"/>
            <p:cNvSpPr/>
            <p:nvPr/>
          </p:nvSpPr>
          <p:spPr>
            <a:xfrm>
              <a:off x="98640" y="2609280"/>
              <a:ext cx="491760" cy="191664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4"/>
            <p:cNvSpPr/>
            <p:nvPr/>
          </p:nvSpPr>
          <p:spPr>
            <a:xfrm>
              <a:off x="618120" y="4502880"/>
              <a:ext cx="463320" cy="117108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5"/>
            <p:cNvSpPr/>
            <p:nvPr/>
          </p:nvSpPr>
          <p:spPr>
            <a:xfrm>
              <a:off x="735120" y="5376960"/>
              <a:ext cx="127800" cy="29700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6"/>
            <p:cNvSpPr/>
            <p:nvPr/>
          </p:nvSpPr>
          <p:spPr>
            <a:xfrm>
              <a:off x="77040" y="2646000"/>
              <a:ext cx="626040" cy="274896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7"/>
            <p:cNvSpPr/>
            <p:nvPr/>
          </p:nvSpPr>
          <p:spPr>
            <a:xfrm>
              <a:off x="17280" y="188640"/>
              <a:ext cx="77760" cy="241740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"/>
            <p:cNvSpPr/>
            <p:nvPr/>
          </p:nvSpPr>
          <p:spPr>
            <a:xfrm>
              <a:off x="60120" y="2433600"/>
              <a:ext cx="56520" cy="4050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9"/>
            <p:cNvSpPr/>
            <p:nvPr/>
          </p:nvSpPr>
          <p:spPr>
            <a:xfrm>
              <a:off x="589680" y="4529160"/>
              <a:ext cx="141840" cy="84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10"/>
            <p:cNvSpPr/>
            <p:nvPr/>
          </p:nvSpPr>
          <p:spPr>
            <a:xfrm>
              <a:off x="594000" y="1156320"/>
              <a:ext cx="1586520" cy="334332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11"/>
            <p:cNvSpPr/>
            <p:nvPr/>
          </p:nvSpPr>
          <p:spPr>
            <a:xfrm>
              <a:off x="706680" y="5398200"/>
              <a:ext cx="120600" cy="2757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12"/>
            <p:cNvSpPr/>
            <p:nvPr/>
          </p:nvSpPr>
          <p:spPr>
            <a:xfrm>
              <a:off x="589680" y="4430880"/>
              <a:ext cx="24840" cy="17964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13"/>
            <p:cNvSpPr/>
            <p:nvPr/>
          </p:nvSpPr>
          <p:spPr>
            <a:xfrm>
              <a:off x="650880" y="5162400"/>
              <a:ext cx="179280" cy="51156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" name="Group 14"/>
          <p:cNvGrpSpPr/>
          <p:nvPr/>
        </p:nvGrpSpPr>
        <p:grpSpPr>
          <a:xfrm>
            <a:off x="22320" y="0"/>
            <a:ext cx="2148480" cy="5662440"/>
            <a:chOff x="22320" y="0"/>
            <a:chExt cx="2148480" cy="5662440"/>
          </a:xfrm>
        </p:grpSpPr>
        <p:sp>
          <p:nvSpPr>
            <p:cNvPr id="90" name="CustomShape 15"/>
            <p:cNvSpPr/>
            <p:nvPr/>
          </p:nvSpPr>
          <p:spPr>
            <a:xfrm>
              <a:off x="22320" y="0"/>
              <a:ext cx="447840" cy="3635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16"/>
            <p:cNvSpPr/>
            <p:nvPr/>
          </p:nvSpPr>
          <p:spPr>
            <a:xfrm>
              <a:off x="499680" y="3568680"/>
              <a:ext cx="383040" cy="13032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17"/>
            <p:cNvSpPr/>
            <p:nvPr/>
          </p:nvSpPr>
          <p:spPr>
            <a:xfrm>
              <a:off x="916200" y="4846680"/>
              <a:ext cx="390240" cy="8157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18"/>
            <p:cNvSpPr/>
            <p:nvPr/>
          </p:nvSpPr>
          <p:spPr>
            <a:xfrm>
              <a:off x="473760" y="3608280"/>
              <a:ext cx="500400" cy="18450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19"/>
            <p:cNvSpPr/>
            <p:nvPr/>
          </p:nvSpPr>
          <p:spPr>
            <a:xfrm>
              <a:off x="424440" y="1065960"/>
              <a:ext cx="155520" cy="24994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20"/>
            <p:cNvSpPr/>
            <p:nvPr/>
          </p:nvSpPr>
          <p:spPr>
            <a:xfrm>
              <a:off x="1012680" y="5432760"/>
              <a:ext cx="118800" cy="22968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21"/>
            <p:cNvSpPr/>
            <p:nvPr/>
          </p:nvSpPr>
          <p:spPr>
            <a:xfrm>
              <a:off x="456120" y="3395880"/>
              <a:ext cx="71640" cy="4197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22"/>
            <p:cNvSpPr/>
            <p:nvPr/>
          </p:nvSpPr>
          <p:spPr>
            <a:xfrm>
              <a:off x="886680" y="2600640"/>
              <a:ext cx="1284120" cy="224280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23"/>
            <p:cNvSpPr/>
            <p:nvPr/>
          </p:nvSpPr>
          <p:spPr>
            <a:xfrm>
              <a:off x="977400" y="5456520"/>
              <a:ext cx="106560" cy="2059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24"/>
            <p:cNvSpPr/>
            <p:nvPr/>
          </p:nvSpPr>
          <p:spPr>
            <a:xfrm>
              <a:off x="886680" y="4875120"/>
              <a:ext cx="122400" cy="55440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25"/>
            <p:cNvSpPr/>
            <p:nvPr/>
          </p:nvSpPr>
          <p:spPr>
            <a:xfrm>
              <a:off x="886680" y="4772520"/>
              <a:ext cx="31320" cy="18504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26"/>
            <p:cNvSpPr/>
            <p:nvPr/>
          </p:nvSpPr>
          <p:spPr>
            <a:xfrm>
              <a:off x="916200" y="5226840"/>
              <a:ext cx="189000" cy="43560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" name="CustomShape 27"/>
          <p:cNvSpPr/>
          <p:nvPr/>
        </p:nvSpPr>
        <p:spPr>
          <a:xfrm>
            <a:off x="360" y="360"/>
            <a:ext cx="198000" cy="5666760"/>
          </a:xfrm>
          <a:prstGeom prst="rect">
            <a:avLst/>
          </a:prstGeom>
          <a:solidFill>
            <a:srgbClr val="766f54"/>
          </a:solidFill>
          <a:ln w="9360">
            <a:noFill/>
          </a:ln>
          <a:effectLst>
            <a:outerShdw blurRad="38160" dir="5400000" dist="2556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3" name="CustomShape 28"/>
          <p:cNvSpPr/>
          <p:nvPr/>
        </p:nvSpPr>
        <p:spPr>
          <a:xfrm flipV="1">
            <a:off x="360" y="580320"/>
            <a:ext cx="1494000" cy="416880"/>
          </a:xfrm>
          <a:custGeom>
            <a:avLst/>
            <a:gdLst/>
            <a:ah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rgbClr val="a530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gif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6.gif"/><Relationship Id="rId2" Type="http://schemas.openxmlformats.org/officeDocument/2006/relationships/slideLayout" Target="../slideLayouts/slideLayout7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8.gif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9.gif"/><Relationship Id="rId2" Type="http://schemas.openxmlformats.org/officeDocument/2006/relationships/slideLayout" Target="../slideLayouts/slideLayout89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0.gif"/><Relationship Id="rId2" Type="http://schemas.openxmlformats.org/officeDocument/2006/relationships/image" Target="../media/image71.gif"/><Relationship Id="rId3" Type="http://schemas.openxmlformats.org/officeDocument/2006/relationships/image" Target="../media/image72.gif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8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89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8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8.gif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gif"/><Relationship Id="rId3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"/>
          <p:cNvSpPr/>
          <p:nvPr/>
        </p:nvSpPr>
        <p:spPr>
          <a:xfrm>
            <a:off x="504000" y="133200"/>
            <a:ext cx="9070200" cy="24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GSA Short Course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of Sedimentary Deposits</a:t>
            </a:r>
            <a:br/>
            <a:endParaRPr b="0" lang="en-GB" sz="4400" spc="-1" strike="noStrike">
              <a:latin typeface="Arial"/>
            </a:endParaRPr>
          </a:p>
        </p:txBody>
      </p:sp>
      <p:sp>
        <p:nvSpPr>
          <p:cNvPr id="339" name=""/>
          <p:cNvSpPr/>
          <p:nvPr/>
        </p:nvSpPr>
        <p:spPr>
          <a:xfrm>
            <a:off x="504000" y="1752120"/>
            <a:ext cx="9070200" cy="32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Session 1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Radiocarbon dating and calibration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 to age-modeling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6671880" y="4320000"/>
            <a:ext cx="3407040" cy="1349640"/>
          </a:xfrm>
          <a:prstGeom prst="rect">
            <a:avLst/>
          </a:prstGeom>
          <a:ln w="0"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2778120" y="4428000"/>
            <a:ext cx="3379320" cy="1169640"/>
          </a:xfrm>
          <a:prstGeom prst="rect">
            <a:avLst/>
          </a:prstGeom>
          <a:ln w="0">
            <a:noFill/>
          </a:ln>
        </p:spPr>
      </p:pic>
      <p:pic>
        <p:nvPicPr>
          <p:cNvPr id="342" name="" descr=""/>
          <p:cNvPicPr/>
          <p:nvPr/>
        </p:nvPicPr>
        <p:blipFill>
          <a:blip r:embed="rId3"/>
          <a:stretch/>
        </p:blipFill>
        <p:spPr>
          <a:xfrm>
            <a:off x="144000" y="4680000"/>
            <a:ext cx="2337840" cy="84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1"/>
          <p:cNvGrpSpPr/>
          <p:nvPr/>
        </p:nvGrpSpPr>
        <p:grpSpPr>
          <a:xfrm>
            <a:off x="2352240" y="188640"/>
            <a:ext cx="5034600" cy="1855080"/>
            <a:chOff x="2352240" y="188640"/>
            <a:chExt cx="5034600" cy="1855080"/>
          </a:xfrm>
        </p:grpSpPr>
        <p:sp>
          <p:nvSpPr>
            <p:cNvPr id="363" name="CustomShape 2_0"/>
            <p:cNvSpPr/>
            <p:nvPr/>
          </p:nvSpPr>
          <p:spPr>
            <a:xfrm>
              <a:off x="2352240" y="188640"/>
              <a:ext cx="175968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b="1" lang="en-GB" sz="2800" spc="-1" strike="noStrike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364" name="CustomShape 3_0"/>
            <p:cNvSpPr/>
            <p:nvPr/>
          </p:nvSpPr>
          <p:spPr>
            <a:xfrm>
              <a:off x="4367880" y="233280"/>
              <a:ext cx="301896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365" name="CustomShape 4_1"/>
            <p:cNvSpPr/>
            <p:nvPr/>
          </p:nvSpPr>
          <p:spPr>
            <a:xfrm>
              <a:off x="4115880" y="1259640"/>
              <a:ext cx="24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5_1"/>
            <p:cNvSpPr/>
            <p:nvPr/>
          </p:nvSpPr>
          <p:spPr>
            <a:xfrm>
              <a:off x="4032000" y="503640"/>
              <a:ext cx="247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7" name="CustomShape 6_1"/>
          <p:cNvSpPr/>
          <p:nvPr/>
        </p:nvSpPr>
        <p:spPr>
          <a:xfrm>
            <a:off x="360" y="0"/>
            <a:ext cx="2431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68" name="Picture 8_0" descr=""/>
          <p:cNvPicPr/>
          <p:nvPr/>
        </p:nvPicPr>
        <p:blipFill>
          <a:blip r:embed="rId1"/>
          <a:srcRect l="14062" t="17311" r="0" b="23290"/>
          <a:stretch/>
        </p:blipFill>
        <p:spPr>
          <a:xfrm>
            <a:off x="0" y="1715040"/>
            <a:ext cx="10074240" cy="3950280"/>
          </a:xfrm>
          <a:prstGeom prst="rect">
            <a:avLst/>
          </a:prstGeom>
          <a:ln w="0">
            <a:noFill/>
          </a:ln>
        </p:spPr>
      </p:pic>
      <p:sp>
        <p:nvSpPr>
          <p:cNvPr id="369" name="Line 7_1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Line 8_1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9_1"/>
          <p:cNvSpPr/>
          <p:nvPr/>
        </p:nvSpPr>
        <p:spPr>
          <a:xfrm>
            <a:off x="5459400" y="3716280"/>
            <a:ext cx="230544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72" name="CustomShape 10_1"/>
          <p:cNvSpPr/>
          <p:nvPr/>
        </p:nvSpPr>
        <p:spPr>
          <a:xfrm>
            <a:off x="1175760" y="720"/>
            <a:ext cx="919440" cy="43740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1_1"/>
          <p:cNvSpPr/>
          <p:nvPr/>
        </p:nvSpPr>
        <p:spPr>
          <a:xfrm>
            <a:off x="1091880" y="720"/>
            <a:ext cx="1087920" cy="68904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2_1"/>
          <p:cNvSpPr/>
          <p:nvPr/>
        </p:nvSpPr>
        <p:spPr>
          <a:xfrm>
            <a:off x="4451760" y="692640"/>
            <a:ext cx="1507680" cy="5000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3_1"/>
          <p:cNvSpPr/>
          <p:nvPr/>
        </p:nvSpPr>
        <p:spPr>
          <a:xfrm rot="10800000">
            <a:off x="4372560" y="1322640"/>
            <a:ext cx="1507680" cy="5000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4_1"/>
          <p:cNvSpPr/>
          <p:nvPr/>
        </p:nvSpPr>
        <p:spPr>
          <a:xfrm>
            <a:off x="4535640" y="1008000"/>
            <a:ext cx="1339920" cy="10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377" name="CustomShape 15_1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78" name="CustomShape 16_1"/>
          <p:cNvSpPr/>
          <p:nvPr/>
        </p:nvSpPr>
        <p:spPr>
          <a:xfrm>
            <a:off x="6719400" y="189000"/>
            <a:ext cx="1255680" cy="94104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7_1"/>
          <p:cNvSpPr/>
          <p:nvPr/>
        </p:nvSpPr>
        <p:spPr>
          <a:xfrm>
            <a:off x="8483400" y="630000"/>
            <a:ext cx="1255680" cy="94104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8_1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81" name="CustomShape 19_1"/>
          <p:cNvSpPr/>
          <p:nvPr/>
        </p:nvSpPr>
        <p:spPr>
          <a:xfrm flipH="1" rot="16200000">
            <a:off x="7306920" y="1532880"/>
            <a:ext cx="2011680" cy="133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20_1"/>
          <p:cNvSpPr/>
          <p:nvPr/>
        </p:nvSpPr>
        <p:spPr>
          <a:xfrm flipH="1" rot="16200000">
            <a:off x="8366760" y="2340720"/>
            <a:ext cx="1570680" cy="16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1_0"/>
          <p:cNvGrpSpPr/>
          <p:nvPr/>
        </p:nvGrpSpPr>
        <p:grpSpPr>
          <a:xfrm>
            <a:off x="2352240" y="188640"/>
            <a:ext cx="5034600" cy="1855080"/>
            <a:chOff x="2352240" y="188640"/>
            <a:chExt cx="5034600" cy="1855080"/>
          </a:xfrm>
        </p:grpSpPr>
        <p:sp>
          <p:nvSpPr>
            <p:cNvPr id="384" name="CustomShape 2_3"/>
            <p:cNvSpPr/>
            <p:nvPr/>
          </p:nvSpPr>
          <p:spPr>
            <a:xfrm>
              <a:off x="2352240" y="188640"/>
              <a:ext cx="175968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b="1" lang="en-GB" sz="2800" spc="-1" strike="noStrike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385" name="CustomShape 3_3"/>
            <p:cNvSpPr/>
            <p:nvPr/>
          </p:nvSpPr>
          <p:spPr>
            <a:xfrm>
              <a:off x="4367880" y="233280"/>
              <a:ext cx="301896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386" name="CustomShape 4_0"/>
            <p:cNvSpPr/>
            <p:nvPr/>
          </p:nvSpPr>
          <p:spPr>
            <a:xfrm>
              <a:off x="4115880" y="1259640"/>
              <a:ext cx="24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5_0"/>
            <p:cNvSpPr/>
            <p:nvPr/>
          </p:nvSpPr>
          <p:spPr>
            <a:xfrm>
              <a:off x="4032000" y="503640"/>
              <a:ext cx="247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8" name="CustomShape 6_0"/>
          <p:cNvSpPr/>
          <p:nvPr/>
        </p:nvSpPr>
        <p:spPr>
          <a:xfrm>
            <a:off x="360" y="0"/>
            <a:ext cx="2431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89" name="Picture 8_1" descr=""/>
          <p:cNvPicPr/>
          <p:nvPr/>
        </p:nvPicPr>
        <p:blipFill>
          <a:blip r:embed="rId1"/>
          <a:srcRect l="14062" t="17311" r="0" b="23290"/>
          <a:stretch/>
        </p:blipFill>
        <p:spPr>
          <a:xfrm>
            <a:off x="0" y="1715040"/>
            <a:ext cx="10074240" cy="3950280"/>
          </a:xfrm>
          <a:prstGeom prst="rect">
            <a:avLst/>
          </a:prstGeom>
          <a:ln w="0">
            <a:noFill/>
          </a:ln>
        </p:spPr>
      </p:pic>
      <p:sp>
        <p:nvSpPr>
          <p:cNvPr id="390" name="Line 7_0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8_0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9_0"/>
          <p:cNvSpPr/>
          <p:nvPr/>
        </p:nvSpPr>
        <p:spPr>
          <a:xfrm>
            <a:off x="5459400" y="3716280"/>
            <a:ext cx="230544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93" name="CustomShape 10_0"/>
          <p:cNvSpPr/>
          <p:nvPr/>
        </p:nvSpPr>
        <p:spPr>
          <a:xfrm>
            <a:off x="1175760" y="720"/>
            <a:ext cx="919440" cy="43740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1_0"/>
          <p:cNvSpPr/>
          <p:nvPr/>
        </p:nvSpPr>
        <p:spPr>
          <a:xfrm>
            <a:off x="1091880" y="720"/>
            <a:ext cx="1087920" cy="68904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2_0"/>
          <p:cNvSpPr/>
          <p:nvPr/>
        </p:nvSpPr>
        <p:spPr>
          <a:xfrm>
            <a:off x="4451760" y="692640"/>
            <a:ext cx="1507680" cy="5000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3_0"/>
          <p:cNvSpPr/>
          <p:nvPr/>
        </p:nvSpPr>
        <p:spPr>
          <a:xfrm rot="10800000">
            <a:off x="4372560" y="1322640"/>
            <a:ext cx="1507680" cy="5000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4_0"/>
          <p:cNvSpPr/>
          <p:nvPr/>
        </p:nvSpPr>
        <p:spPr>
          <a:xfrm>
            <a:off x="4535640" y="1008000"/>
            <a:ext cx="1339920" cy="10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398" name="CustomShape 15_0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99" name="CustomShape 16_0"/>
          <p:cNvSpPr/>
          <p:nvPr/>
        </p:nvSpPr>
        <p:spPr>
          <a:xfrm>
            <a:off x="6719400" y="189000"/>
            <a:ext cx="1255680" cy="94104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7_0"/>
          <p:cNvSpPr/>
          <p:nvPr/>
        </p:nvSpPr>
        <p:spPr>
          <a:xfrm>
            <a:off x="8483400" y="630000"/>
            <a:ext cx="1255680" cy="94104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8_0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02" name="CustomShape 19_0"/>
          <p:cNvSpPr/>
          <p:nvPr/>
        </p:nvSpPr>
        <p:spPr>
          <a:xfrm flipH="1" rot="16200000">
            <a:off x="7306920" y="1532880"/>
            <a:ext cx="2011680" cy="133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0_0"/>
          <p:cNvSpPr/>
          <p:nvPr/>
        </p:nvSpPr>
        <p:spPr>
          <a:xfrm flipH="1" rot="16200000">
            <a:off x="8366760" y="2340720"/>
            <a:ext cx="1570680" cy="16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Picture 6_1" descr=""/>
          <p:cNvPicPr/>
          <p:nvPr/>
        </p:nvPicPr>
        <p:blipFill>
          <a:blip r:embed="rId2"/>
          <a:stretch/>
        </p:blipFill>
        <p:spPr>
          <a:xfrm>
            <a:off x="1870560" y="1980000"/>
            <a:ext cx="6228720" cy="349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icture 1_0" descr=""/>
          <p:cNvPicPr/>
          <p:nvPr/>
        </p:nvPicPr>
        <p:blipFill>
          <a:blip r:embed="rId1"/>
          <a:stretch/>
        </p:blipFill>
        <p:spPr>
          <a:xfrm>
            <a:off x="4680000" y="444240"/>
            <a:ext cx="3957120" cy="4759560"/>
          </a:xfrm>
          <a:prstGeom prst="rect">
            <a:avLst/>
          </a:prstGeom>
          <a:ln w="0">
            <a:noFill/>
          </a:ln>
        </p:spPr>
      </p:pic>
      <p:sp>
        <p:nvSpPr>
          <p:cNvPr id="406" name="CustomShape 1_0"/>
          <p:cNvSpPr/>
          <p:nvPr/>
        </p:nvSpPr>
        <p:spPr>
          <a:xfrm>
            <a:off x="1506960" y="4541400"/>
            <a:ext cx="284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Libby’s </a:t>
            </a:r>
            <a:r>
              <a:rPr b="0" lang="en-GB" sz="1800" spc="-1" strike="noStrike" baseline="30000">
                <a:solidFill>
                  <a:srgbClr val="000000"/>
                </a:solidFill>
                <a:latin typeface="Century Gothic"/>
                <a:ea typeface="DejaVu Sans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 decay counter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720000" y="414360"/>
            <a:ext cx="2143800" cy="282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360000" y="2415600"/>
            <a:ext cx="3957480" cy="3161520"/>
          </a:xfrm>
          <a:prstGeom prst="rect">
            <a:avLst/>
          </a:prstGeom>
          <a:ln w="0">
            <a:noFill/>
          </a:ln>
        </p:spPr>
      </p:pic>
      <p:pic>
        <p:nvPicPr>
          <p:cNvPr id="409" name="" descr=""/>
          <p:cNvPicPr/>
          <p:nvPr/>
        </p:nvPicPr>
        <p:blipFill>
          <a:blip r:embed="rId2"/>
          <a:stretch/>
        </p:blipFill>
        <p:spPr>
          <a:xfrm>
            <a:off x="3567600" y="75600"/>
            <a:ext cx="6509880" cy="3161520"/>
          </a:xfrm>
          <a:prstGeom prst="rect">
            <a:avLst/>
          </a:prstGeom>
          <a:ln w="0">
            <a:noFill/>
          </a:ln>
        </p:spPr>
      </p:pic>
      <p:pic>
        <p:nvPicPr>
          <p:cNvPr id="410" name="Picture 1_2" descr=""/>
          <p:cNvPicPr/>
          <p:nvPr/>
        </p:nvPicPr>
        <p:blipFill>
          <a:blip r:embed="rId3"/>
          <a:stretch/>
        </p:blipFill>
        <p:spPr>
          <a:xfrm>
            <a:off x="6300000" y="3348720"/>
            <a:ext cx="3599280" cy="232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_2"/>
          <p:cNvSpPr/>
          <p:nvPr/>
        </p:nvSpPr>
        <p:spPr>
          <a:xfrm>
            <a:off x="756000" y="275400"/>
            <a:ext cx="85658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Libby’s Curve of Knowns vs </a:t>
            </a:r>
            <a:r>
              <a:rPr b="0" lang="en-GB" sz="4000" spc="-1" strike="noStrike">
                <a:solidFill>
                  <a:srgbClr val="0000ff"/>
                </a:solidFill>
                <a:latin typeface="Calibri"/>
                <a:ea typeface="DejaVu Sans"/>
              </a:rPr>
              <a:t>IntCal20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2382480" y="1027080"/>
            <a:ext cx="4636440" cy="4636440"/>
          </a:xfrm>
          <a:prstGeom prst="rect">
            <a:avLst/>
          </a:prstGeom>
          <a:ln w="0">
            <a:noFill/>
          </a:ln>
        </p:spPr>
      </p:pic>
      <p:sp>
        <p:nvSpPr>
          <p:cNvPr id="413" name=""/>
          <p:cNvSpPr/>
          <p:nvPr/>
        </p:nvSpPr>
        <p:spPr>
          <a:xfrm>
            <a:off x="7313760" y="5040000"/>
            <a:ext cx="276588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After Arnold &amp; Libby 1951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Science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113, 111-150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_1"/>
          <p:cNvSpPr/>
          <p:nvPr/>
        </p:nvSpPr>
        <p:spPr>
          <a:xfrm>
            <a:off x="756000" y="275400"/>
            <a:ext cx="85658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Radiocarbon calibration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415" name="TextShape 2_1"/>
          <p:cNvSpPr/>
          <p:nvPr/>
        </p:nvSpPr>
        <p:spPr>
          <a:xfrm>
            <a:off x="756000" y="1637640"/>
            <a:ext cx="8565840" cy="33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c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c00000"/>
                </a:solidFill>
                <a:latin typeface="Calibri"/>
                <a:ea typeface="DejaVu Sans"/>
              </a:rPr>
              <a:t>CALIBRATION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verification that the method is accurate</a:t>
            </a:r>
            <a:endParaRPr b="0" lang="en-GB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Chunks of wood representing 10-20 years were taken from tree-ring dated US trees, and the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in them was measured</a:t>
            </a:r>
            <a:endParaRPr b="0" lang="en-GB" sz="24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exact age of each tree ring was known</a:t>
            </a:r>
            <a:endParaRPr b="0" lang="en-GB" sz="24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This gave a continuous record of atmospheric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b="0" lang="en-GB" sz="24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Confirmed in European labs 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nodeType="clickEffect" fill="hold">
                      <p:stCondLst>
                        <p:cond delay="indefinite"/>
                      </p:stCondLst>
                      <p:childTnLst>
                        <p:par>
                          <p:cTn id="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4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nodeType="clickEffect" fill="hold">
                      <p:stCondLst>
                        <p:cond delay="indefinite"/>
                      </p:stCondLst>
                      <p:childTnLst>
                        <p:par>
                          <p:cTn id="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nodeType="clickEffect" fill="hold">
                      <p:stCondLst>
                        <p:cond delay="indefinite"/>
                      </p:stCondLst>
                      <p:childTnLst>
                        <p:par>
                          <p:cTn id="1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357120" y="5112000"/>
            <a:ext cx="96465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IntCal20. Levels of </a:t>
            </a:r>
            <a:r>
              <a:rPr b="0" lang="en-GB" sz="14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C fall over time, but because the formation rate varies, the shape of calibration curve is jagged.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Years before present, where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Present = AD 1950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975240" y="-26640"/>
            <a:ext cx="7663680" cy="5209560"/>
          </a:xfrm>
          <a:prstGeom prst="rect">
            <a:avLst/>
          </a:prstGeom>
          <a:ln w="0">
            <a:noFill/>
          </a:ln>
        </p:spPr>
      </p:pic>
      <p:pic>
        <p:nvPicPr>
          <p:cNvPr id="418" name="Picture 3_2" descr=""/>
          <p:cNvPicPr/>
          <p:nvPr/>
        </p:nvPicPr>
        <p:blipFill>
          <a:blip r:embed="rId2"/>
          <a:stretch/>
        </p:blipFill>
        <p:spPr>
          <a:xfrm>
            <a:off x="7412760" y="1879560"/>
            <a:ext cx="2486160" cy="20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nodeType="clickEffect" fill="hold">
                      <p:stCondLst>
                        <p:cond delay="indefinite"/>
                      </p:stCondLst>
                      <p:childTnLst>
                        <p:par>
                          <p:cTn id="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806760" y="-25200"/>
            <a:ext cx="8508240" cy="5784120"/>
          </a:xfrm>
          <a:prstGeom prst="rect">
            <a:avLst/>
          </a:prstGeom>
          <a:ln w="0">
            <a:noFill/>
          </a:ln>
        </p:spPr>
      </p:pic>
      <p:pic>
        <p:nvPicPr>
          <p:cNvPr id="420" name="Picture 3_3" descr=""/>
          <p:cNvPicPr/>
          <p:nvPr/>
        </p:nvPicPr>
        <p:blipFill>
          <a:blip r:embed="rId2"/>
          <a:stretch/>
        </p:blipFill>
        <p:spPr>
          <a:xfrm>
            <a:off x="7412760" y="1879560"/>
            <a:ext cx="2486160" cy="20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_8"/>
          <p:cNvSpPr/>
          <p:nvPr/>
        </p:nvSpPr>
        <p:spPr>
          <a:xfrm>
            <a:off x="5356440" y="226800"/>
            <a:ext cx="4217040" cy="195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Extension of the </a:t>
            </a:r>
            <a:r>
              <a:rPr b="0" lang="en-GB" sz="3200" spc="-1" strike="noStrike" baseline="30000">
                <a:solidFill>
                  <a:srgbClr val="c00000"/>
                </a:solidFill>
                <a:latin typeface="Calibri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C calibration curve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22" name="TextShape 2_5"/>
          <p:cNvSpPr/>
          <p:nvPr/>
        </p:nvSpPr>
        <p:spPr>
          <a:xfrm>
            <a:off x="5356440" y="1882080"/>
            <a:ext cx="4444560" cy="33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More tree rings</a:t>
            </a:r>
            <a:endParaRPr b="0" lang="en-GB" sz="24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Varves (marine or lacustrine)</a:t>
            </a:r>
            <a:endParaRPr b="0" lang="en-GB" sz="24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Speleothems</a:t>
            </a:r>
            <a:endParaRPr b="0" lang="en-GB" sz="24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Corals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0920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423" name="Picture 6_0" descr="08annualdating"/>
          <p:cNvPicPr/>
          <p:nvPr/>
        </p:nvPicPr>
        <p:blipFill>
          <a:blip r:embed="rId1"/>
          <a:stretch/>
        </p:blipFill>
        <p:spPr>
          <a:xfrm>
            <a:off x="357120" y="870120"/>
            <a:ext cx="4547520" cy="374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nodeType="clickEffect" fill="hold">
                      <p:stCondLst>
                        <p:cond delay="indefinite"/>
                      </p:stCondLst>
                      <p:childTnLst>
                        <p:par>
                          <p:cTn id="3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nodeType="after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nodeType="after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nodeType="afterEffect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nodeType="after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nodeType="clickEffect" fill="hold">
                      <p:stCondLst>
                        <p:cond delay="indefinite"/>
                      </p:stCondLst>
                      <p:childTnLst>
                        <p:par>
                          <p:cTn id="5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_9"/>
          <p:cNvSpPr/>
          <p:nvPr/>
        </p:nvSpPr>
        <p:spPr>
          <a:xfrm>
            <a:off x="756000" y="275400"/>
            <a:ext cx="85658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IntCal20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5051160" y="285192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426" name="" descr=""/>
          <p:cNvPicPr/>
          <p:nvPr/>
        </p:nvPicPr>
        <p:blipFill>
          <a:blip r:embed="rId2"/>
          <a:stretch/>
        </p:blipFill>
        <p:spPr>
          <a:xfrm>
            <a:off x="397440" y="866160"/>
            <a:ext cx="8373600" cy="4775760"/>
          </a:xfrm>
          <a:prstGeom prst="rect">
            <a:avLst/>
          </a:prstGeom>
          <a:ln w="0">
            <a:noFill/>
          </a:ln>
        </p:spPr>
      </p:pic>
      <p:sp>
        <p:nvSpPr>
          <p:cNvPr id="427" name="TextShape 2_4"/>
          <p:cNvSpPr/>
          <p:nvPr/>
        </p:nvSpPr>
        <p:spPr>
          <a:xfrm>
            <a:off x="7826040" y="5357520"/>
            <a:ext cx="225180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Reimer et al. 2020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Schedule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Today: radiocarbon, intro to age-modelling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Next week: Bayesian age-models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Final session: Running your own cores, </a:t>
            </a:r>
            <a:r>
              <a:rPr b="0" lang="en-GB" sz="32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210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Plum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_6"/>
          <p:cNvSpPr/>
          <p:nvPr/>
        </p:nvSpPr>
        <p:spPr>
          <a:xfrm>
            <a:off x="503640" y="336600"/>
            <a:ext cx="9068040" cy="11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429" name="CustomShape 2_6"/>
          <p:cNvSpPr/>
          <p:nvPr/>
        </p:nvSpPr>
        <p:spPr>
          <a:xfrm>
            <a:off x="700920" y="1322640"/>
            <a:ext cx="9068040" cy="374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56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Constant atmospheric </a:t>
            </a: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 levels</a:t>
            </a:r>
            <a:endParaRPr b="0" lang="en-GB" sz="2800" spc="-1" strike="noStrike">
              <a:latin typeface="Arial"/>
            </a:endParaRPr>
          </a:p>
          <a:p>
            <a:pPr marL="216000" indent="-21456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Well-mixed carbon reservoirs</a:t>
            </a:r>
            <a:endParaRPr b="0" lang="en-GB" sz="2800" spc="-1" strike="noStrike">
              <a:latin typeface="Arial"/>
            </a:endParaRPr>
          </a:p>
          <a:p>
            <a:pPr marL="216000" indent="-21456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The target event is dated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icture 2" descr="man affect"/>
          <p:cNvPicPr/>
          <p:nvPr/>
        </p:nvPicPr>
        <p:blipFill>
          <a:blip r:embed="rId1"/>
          <a:stretch/>
        </p:blipFill>
        <p:spPr>
          <a:xfrm>
            <a:off x="439920" y="2386800"/>
            <a:ext cx="5139360" cy="3192480"/>
          </a:xfrm>
          <a:prstGeom prst="rect">
            <a:avLst/>
          </a:prstGeom>
          <a:ln w="0">
            <a:noFill/>
          </a:ln>
        </p:spPr>
      </p:pic>
      <p:sp>
        <p:nvSpPr>
          <p:cNvPr id="431" name="TextShape 1_5"/>
          <p:cNvSpPr/>
          <p:nvPr/>
        </p:nvSpPr>
        <p:spPr>
          <a:xfrm>
            <a:off x="756000" y="275400"/>
            <a:ext cx="85658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Factors influencing amount of </a:t>
            </a:r>
            <a:r>
              <a:rPr b="1" lang="en-GB" sz="3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 in the atmosphere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32" name="TextShape 2_3"/>
          <p:cNvSpPr/>
          <p:nvPr/>
        </p:nvSpPr>
        <p:spPr>
          <a:xfrm>
            <a:off x="357120" y="1405440"/>
            <a:ext cx="444276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anthropogenic activity (burning of fossil fuels, bomb tests): release of ‘old’ or ‘new’ carbon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433" name="CustomShape 3_7"/>
          <p:cNvSpPr/>
          <p:nvPr/>
        </p:nvSpPr>
        <p:spPr>
          <a:xfrm>
            <a:off x="5580000" y="5216040"/>
            <a:ext cx="182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Bowman S., 1990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6120000" y="720000"/>
            <a:ext cx="3960000" cy="39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_7"/>
          <p:cNvSpPr/>
          <p:nvPr/>
        </p:nvSpPr>
        <p:spPr>
          <a:xfrm>
            <a:off x="4937760" y="2544840"/>
            <a:ext cx="199440" cy="6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6" name="Picture 2_3" descr=""/>
          <p:cNvPicPr/>
          <p:nvPr/>
        </p:nvPicPr>
        <p:blipFill>
          <a:blip r:embed="rId1"/>
          <a:stretch/>
        </p:blipFill>
        <p:spPr>
          <a:xfrm>
            <a:off x="911160" y="685800"/>
            <a:ext cx="8217360" cy="4759560"/>
          </a:xfrm>
          <a:prstGeom prst="rect">
            <a:avLst/>
          </a:prstGeom>
          <a:ln w="0">
            <a:noFill/>
          </a:ln>
        </p:spPr>
      </p:pic>
      <p:sp>
        <p:nvSpPr>
          <p:cNvPr id="437" name="CustomShape 2_7"/>
          <p:cNvSpPr/>
          <p:nvPr/>
        </p:nvSpPr>
        <p:spPr>
          <a:xfrm>
            <a:off x="1308240" y="239400"/>
            <a:ext cx="8059680" cy="432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Atmospheric nuclear testing </a:t>
            </a:r>
            <a:r>
              <a:rPr b="1" lang="en-GB" sz="32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38" name="CustomShape 3_6"/>
          <p:cNvSpPr/>
          <p:nvPr/>
        </p:nvSpPr>
        <p:spPr>
          <a:xfrm>
            <a:off x="196920" y="5390280"/>
            <a:ext cx="444132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Courtesy Stewart Fallon, LLNL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1000"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require(IntCal)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intcal.data(0, 1000)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intcal.data(30e3, 40e3)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draw.ccurve()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draw.ccurve(1850, 2020, BCAD=T, cc2="nh1", add.yaxis=T)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_6"/>
          <p:cNvSpPr/>
          <p:nvPr/>
        </p:nvSpPr>
        <p:spPr>
          <a:xfrm>
            <a:off x="756000" y="275400"/>
            <a:ext cx="85658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Factors influencing amount of </a:t>
            </a:r>
            <a:r>
              <a:rPr b="1" lang="en-GB" sz="3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 in the atmosphere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42" name="TextShape 2_2"/>
          <p:cNvSpPr/>
          <p:nvPr/>
        </p:nvSpPr>
        <p:spPr>
          <a:xfrm>
            <a:off x="357120" y="1405440"/>
            <a:ext cx="444276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anthropogenic activity (burning of fossil fuels, bomb tests): release of ‘old’ or ‘new’ carbon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09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variations in solar activity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09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variations in the Earth’s magnetic field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latin typeface="Arial"/>
            </a:endParaRPr>
          </a:p>
          <a:p>
            <a:pPr marL="343080" indent="-3409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changes in carbon cycle 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43" name="Picture 6_2" descr="magentic field"/>
          <p:cNvPicPr/>
          <p:nvPr/>
        </p:nvPicPr>
        <p:blipFill>
          <a:blip r:embed="rId1"/>
          <a:stretch/>
        </p:blipFill>
        <p:spPr>
          <a:xfrm>
            <a:off x="4961160" y="1708560"/>
            <a:ext cx="4850280" cy="2658600"/>
          </a:xfrm>
          <a:prstGeom prst="rect">
            <a:avLst/>
          </a:prstGeom>
          <a:ln w="0">
            <a:noFill/>
          </a:ln>
        </p:spPr>
      </p:pic>
      <p:sp>
        <p:nvSpPr>
          <p:cNvPr id="444" name="CustomShape 3_8"/>
          <p:cNvSpPr/>
          <p:nvPr/>
        </p:nvSpPr>
        <p:spPr>
          <a:xfrm>
            <a:off x="5959080" y="4402080"/>
            <a:ext cx="31345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http://www.ngdc.noaa.gov/seg/geomag/icons/solarexp.jpg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1_1" descr=""/>
          <p:cNvPicPr/>
          <p:nvPr/>
        </p:nvPicPr>
        <p:blipFill>
          <a:blip r:embed="rId1"/>
          <a:stretch/>
        </p:blipFill>
        <p:spPr>
          <a:xfrm>
            <a:off x="1514160" y="41040"/>
            <a:ext cx="6877440" cy="4894560"/>
          </a:xfrm>
          <a:prstGeom prst="rect">
            <a:avLst/>
          </a:prstGeom>
          <a:ln w="0">
            <a:noFill/>
          </a:ln>
        </p:spPr>
      </p:pic>
      <p:sp>
        <p:nvSpPr>
          <p:cNvPr id="446" name="CustomShape 1_15"/>
          <p:cNvSpPr/>
          <p:nvPr/>
        </p:nvSpPr>
        <p:spPr>
          <a:xfrm>
            <a:off x="994320" y="5144760"/>
            <a:ext cx="8331480" cy="37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Braziunas et al. (1995) based on Lingenfelter (1963)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447" name="CustomShape 2_14"/>
          <p:cNvSpPr/>
          <p:nvPr/>
        </p:nvSpPr>
        <p:spPr>
          <a:xfrm>
            <a:off x="506160" y="230040"/>
            <a:ext cx="3189600" cy="38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 production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48" name="CustomShape 3_10"/>
          <p:cNvSpPr/>
          <p:nvPr/>
        </p:nvSpPr>
        <p:spPr>
          <a:xfrm>
            <a:off x="6072840" y="519840"/>
            <a:ext cx="3926880" cy="388440"/>
          </a:xfrm>
          <a:prstGeom prst="rect">
            <a:avLst/>
          </a:prstGeom>
          <a:solidFill>
            <a:srgbClr val="ff99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Sunspot minimum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49" name="CustomShape 4_6"/>
          <p:cNvSpPr/>
          <p:nvPr/>
        </p:nvSpPr>
        <p:spPr>
          <a:xfrm>
            <a:off x="7225920" y="1489680"/>
            <a:ext cx="2098080" cy="708480"/>
          </a:xfrm>
          <a:prstGeom prst="rect">
            <a:avLst/>
          </a:prstGeom>
          <a:solidFill>
            <a:srgbClr val="cc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Sunspot maximum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50" name="Line 5_0"/>
          <p:cNvSpPr/>
          <p:nvPr/>
        </p:nvSpPr>
        <p:spPr>
          <a:xfrm flipH="1">
            <a:off x="6702840" y="1931040"/>
            <a:ext cx="542520" cy="315000"/>
          </a:xfrm>
          <a:prstGeom prst="line">
            <a:avLst/>
          </a:prstGeom>
          <a:ln w="28440">
            <a:solidFill>
              <a:srgbClr val="00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Line 6_0"/>
          <p:cNvSpPr/>
          <p:nvPr/>
        </p:nvSpPr>
        <p:spPr>
          <a:xfrm flipH="1">
            <a:off x="6534360" y="986040"/>
            <a:ext cx="290880" cy="378000"/>
          </a:xfrm>
          <a:prstGeom prst="line">
            <a:avLst/>
          </a:prstGeom>
          <a:ln w="28440">
            <a:solidFill>
              <a:srgbClr val="ff99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Picture 2_4" descr=""/>
          <p:cNvPicPr/>
          <p:nvPr/>
        </p:nvPicPr>
        <p:blipFill>
          <a:blip r:embed="rId1"/>
          <a:stretch/>
        </p:blipFill>
        <p:spPr>
          <a:xfrm>
            <a:off x="357120" y="2168280"/>
            <a:ext cx="6630120" cy="3526920"/>
          </a:xfrm>
          <a:prstGeom prst="rect">
            <a:avLst/>
          </a:prstGeom>
          <a:ln w="0">
            <a:noFill/>
          </a:ln>
        </p:spPr>
      </p:pic>
      <p:pic>
        <p:nvPicPr>
          <p:cNvPr id="453" name="Picture 3_5" descr=""/>
          <p:cNvPicPr/>
          <p:nvPr/>
        </p:nvPicPr>
        <p:blipFill>
          <a:blip r:embed="rId2"/>
          <a:srcRect l="0" t="0" r="0" b="26103"/>
          <a:stretch/>
        </p:blipFill>
        <p:spPr>
          <a:xfrm>
            <a:off x="357120" y="247320"/>
            <a:ext cx="6710760" cy="2635920"/>
          </a:xfrm>
          <a:prstGeom prst="rect">
            <a:avLst/>
          </a:prstGeom>
          <a:ln w="0">
            <a:noFill/>
          </a:ln>
        </p:spPr>
      </p:pic>
      <p:sp>
        <p:nvSpPr>
          <p:cNvPr id="454" name="CustomShape 1_11"/>
          <p:cNvSpPr/>
          <p:nvPr/>
        </p:nvSpPr>
        <p:spPr>
          <a:xfrm>
            <a:off x="1308600" y="0"/>
            <a:ext cx="6189480" cy="38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 vs. geomagnetic strength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55" name="CustomShape 2_1"/>
          <p:cNvSpPr/>
          <p:nvPr/>
        </p:nvSpPr>
        <p:spPr>
          <a:xfrm>
            <a:off x="5963760" y="4410720"/>
            <a:ext cx="417960" cy="37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650" spc="-1" strike="noStrike">
                <a:solidFill>
                  <a:srgbClr val="000000"/>
                </a:solidFill>
                <a:latin typeface="Times New Roman"/>
                <a:ea typeface="DejaVu Sans"/>
              </a:rPr>
              <a:t>?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456" name="CustomShape 3_2"/>
          <p:cNvSpPr/>
          <p:nvPr/>
        </p:nvSpPr>
        <p:spPr>
          <a:xfrm>
            <a:off x="1847880" y="3087360"/>
            <a:ext cx="1593720" cy="38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57" name="CustomShape 4_4"/>
          <p:cNvSpPr/>
          <p:nvPr/>
        </p:nvSpPr>
        <p:spPr>
          <a:xfrm>
            <a:off x="1865520" y="691560"/>
            <a:ext cx="2894040" cy="38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Dipole moment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_8"/>
          <p:cNvSpPr/>
          <p:nvPr/>
        </p:nvSpPr>
        <p:spPr>
          <a:xfrm>
            <a:off x="503640" y="336600"/>
            <a:ext cx="9068040" cy="11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459" name="CustomShape 2_8"/>
          <p:cNvSpPr/>
          <p:nvPr/>
        </p:nvSpPr>
        <p:spPr>
          <a:xfrm>
            <a:off x="700920" y="1322640"/>
            <a:ext cx="9068040" cy="374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56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Constant atmospheric </a:t>
            </a:r>
            <a:r>
              <a:rPr b="0" lang="en-GB" sz="2800" spc="-1" strike="noStrike" baseline="30000">
                <a:solidFill>
                  <a:srgbClr val="80808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 levels</a:t>
            </a:r>
            <a:endParaRPr b="0" lang="en-GB" sz="2800" spc="-1" strike="noStrike">
              <a:latin typeface="Arial"/>
            </a:endParaRPr>
          </a:p>
          <a:p>
            <a:pPr marL="216000" indent="-21456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Well-mixed carbon reservoirs</a:t>
            </a:r>
            <a:endParaRPr b="0" lang="en-GB" sz="2800" spc="-1" strike="noStrike">
              <a:latin typeface="Arial"/>
            </a:endParaRPr>
          </a:p>
          <a:p>
            <a:pPr marL="216000" indent="-21456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The target event is dated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_3"/>
          <p:cNvSpPr/>
          <p:nvPr/>
        </p:nvSpPr>
        <p:spPr>
          <a:xfrm>
            <a:off x="1109160" y="-360"/>
            <a:ext cx="7668000" cy="371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Estimated Carbon Reservoir Sizes and </a:t>
            </a:r>
            <a:r>
              <a:rPr b="0" lang="en-GB" sz="265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Ages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461" name="CustomShape 2_2"/>
          <p:cNvSpPr/>
          <p:nvPr/>
        </p:nvSpPr>
        <p:spPr>
          <a:xfrm>
            <a:off x="1229400" y="393480"/>
            <a:ext cx="7372800" cy="5091120"/>
          </a:xfrm>
          <a:prstGeom prst="rect">
            <a:avLst/>
          </a:prstGeom>
          <a:solidFill>
            <a:srgbClr val="0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3_1"/>
          <p:cNvSpPr/>
          <p:nvPr/>
        </p:nvSpPr>
        <p:spPr>
          <a:xfrm>
            <a:off x="1229400" y="393480"/>
            <a:ext cx="7372800" cy="29088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4_2"/>
          <p:cNvSpPr/>
          <p:nvPr/>
        </p:nvSpPr>
        <p:spPr>
          <a:xfrm>
            <a:off x="1229400" y="334080"/>
            <a:ext cx="45950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Atmosphere 750 Gt      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64" name="CustomShape 5_2"/>
          <p:cNvSpPr/>
          <p:nvPr/>
        </p:nvSpPr>
        <p:spPr>
          <a:xfrm>
            <a:off x="1229400" y="1048320"/>
            <a:ext cx="7372800" cy="708120"/>
          </a:xfrm>
          <a:prstGeom prst="rect">
            <a:avLst/>
          </a:prstGeom>
          <a:solidFill>
            <a:srgbClr val="ffcc99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6_2"/>
          <p:cNvSpPr/>
          <p:nvPr/>
        </p:nvSpPr>
        <p:spPr>
          <a:xfrm>
            <a:off x="1308240" y="1167840"/>
            <a:ext cx="37216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Soils &amp; peat 2000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66" name="CustomShape 7_1"/>
          <p:cNvSpPr/>
          <p:nvPr/>
        </p:nvSpPr>
        <p:spPr>
          <a:xfrm>
            <a:off x="1229400" y="691560"/>
            <a:ext cx="7372800" cy="349920"/>
          </a:xfrm>
          <a:prstGeom prst="rect">
            <a:avLst/>
          </a:prstGeom>
          <a:solidFill>
            <a:srgbClr val="00ff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8_1"/>
          <p:cNvSpPr/>
          <p:nvPr/>
        </p:nvSpPr>
        <p:spPr>
          <a:xfrm>
            <a:off x="1229400" y="632160"/>
            <a:ext cx="37220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Plants 550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68" name="CustomShape 9_2"/>
          <p:cNvSpPr/>
          <p:nvPr/>
        </p:nvSpPr>
        <p:spPr>
          <a:xfrm>
            <a:off x="1229400" y="2775960"/>
            <a:ext cx="7372800" cy="529920"/>
          </a:xfrm>
          <a:prstGeom prst="rect">
            <a:avLst/>
          </a:prstGeom>
          <a:solidFill>
            <a:srgbClr val="bbe0e3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10_2"/>
          <p:cNvSpPr/>
          <p:nvPr/>
        </p:nvSpPr>
        <p:spPr>
          <a:xfrm>
            <a:off x="1308240" y="2893680"/>
            <a:ext cx="5230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Surface ocean 1000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0" name="CustomShape 11_2"/>
          <p:cNvSpPr/>
          <p:nvPr/>
        </p:nvSpPr>
        <p:spPr>
          <a:xfrm>
            <a:off x="1229400" y="4660200"/>
            <a:ext cx="816696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1 Gigaton (Gt) = 10</a:t>
            </a:r>
            <a:r>
              <a:rPr b="0" lang="en-GB" sz="24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15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tons                        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IPCC 1990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1" name="CustomShape 12_2"/>
          <p:cNvSpPr/>
          <p:nvPr/>
        </p:nvSpPr>
        <p:spPr>
          <a:xfrm>
            <a:off x="1387080" y="3369960"/>
            <a:ext cx="52304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Deep ocean 38,000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2" name="CustomShape 13_2"/>
          <p:cNvSpPr/>
          <p:nvPr/>
        </p:nvSpPr>
        <p:spPr>
          <a:xfrm>
            <a:off x="1229400" y="1764000"/>
            <a:ext cx="7372800" cy="100476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4_2"/>
          <p:cNvSpPr/>
          <p:nvPr/>
        </p:nvSpPr>
        <p:spPr>
          <a:xfrm>
            <a:off x="1546200" y="2001240"/>
            <a:ext cx="523044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Fossil fuels 5000 Gt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4" name="CustomShape 15_2"/>
          <p:cNvSpPr/>
          <p:nvPr/>
        </p:nvSpPr>
        <p:spPr>
          <a:xfrm>
            <a:off x="5833440" y="334080"/>
            <a:ext cx="94320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5" name="CustomShape 16_2"/>
          <p:cNvSpPr/>
          <p:nvPr/>
        </p:nvSpPr>
        <p:spPr>
          <a:xfrm>
            <a:off x="5674320" y="691200"/>
            <a:ext cx="2373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1 – 250 yrs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6" name="CustomShape 17_2"/>
          <p:cNvSpPr/>
          <p:nvPr/>
        </p:nvSpPr>
        <p:spPr>
          <a:xfrm>
            <a:off x="5674320" y="1226520"/>
            <a:ext cx="27295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1 – 10,000 yrs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7" name="CustomShape 18_2"/>
          <p:cNvSpPr/>
          <p:nvPr/>
        </p:nvSpPr>
        <p:spPr>
          <a:xfrm>
            <a:off x="5595480" y="1822680"/>
            <a:ext cx="272952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Millions of yrs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 baseline="30000">
                <a:solidFill>
                  <a:srgbClr val="ffffff"/>
                </a:solidFill>
                <a:latin typeface="Arial"/>
                <a:ea typeface="DejaVu Sans"/>
              </a:rPr>
              <a:t>14</a:t>
            </a: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C free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8" name="CustomShape 19_2"/>
          <p:cNvSpPr/>
          <p:nvPr/>
        </p:nvSpPr>
        <p:spPr>
          <a:xfrm>
            <a:off x="5436360" y="2834640"/>
            <a:ext cx="276984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400 – 1000 yrs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9" name="CustomShape 20_2"/>
          <p:cNvSpPr/>
          <p:nvPr/>
        </p:nvSpPr>
        <p:spPr>
          <a:xfrm>
            <a:off x="5595480" y="3609000"/>
            <a:ext cx="27295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Arial"/>
                <a:ea typeface="DejaVu Sans"/>
              </a:rPr>
              <a:t>1000 – 2000 yrs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_4"/>
          <p:cNvSpPr/>
          <p:nvPr/>
        </p:nvSpPr>
        <p:spPr>
          <a:xfrm>
            <a:off x="502920" y="227160"/>
            <a:ext cx="906588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4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Arial"/>
              </a:rPr>
              <a:t>Marine reservoir effect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81" name="CustomShape 2_4"/>
          <p:cNvSpPr/>
          <p:nvPr/>
        </p:nvSpPr>
        <p:spPr>
          <a:xfrm>
            <a:off x="700560" y="1322280"/>
            <a:ext cx="9065880" cy="27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56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Difference in radiocarbon age of surface water and atmosphere due to slow exchange</a:t>
            </a:r>
            <a:endParaRPr b="0" lang="en-GB" sz="2400" spc="-1" strike="noStrike">
              <a:latin typeface="Arial"/>
            </a:endParaRPr>
          </a:p>
          <a:p>
            <a:pPr marL="216000" indent="-21456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Average c. 500 years</a:t>
            </a:r>
            <a:endParaRPr b="0" lang="en-GB" sz="2400" spc="-1" strike="noStrike">
              <a:latin typeface="Arial"/>
            </a:endParaRPr>
          </a:p>
          <a:p>
            <a:pPr marL="216000" indent="-21456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+ Local upwelling of old water</a:t>
            </a:r>
            <a:endParaRPr b="0" lang="en-GB" sz="2400" spc="-1" strike="noStrike">
              <a:latin typeface="Arial"/>
            </a:endParaRPr>
          </a:p>
          <a:p>
            <a:pPr marL="216000" indent="-21456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0  to + 900 years</a:t>
            </a:r>
            <a:endParaRPr b="0" lang="en-GB" sz="2400" spc="-1" strike="noStrike">
              <a:latin typeface="Arial"/>
            </a:endParaRPr>
          </a:p>
          <a:p>
            <a:pPr marL="216000" indent="-214560">
              <a:lnSpc>
                <a:spcPct val="11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Scott polar expedition (AD 1912)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Apparent age penguin 1390 ± 40 BP seal 1300 ± 50 BP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Today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6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Radiocarbon dating 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Radiocarbon calibration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 to age-modelling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Mixing Powerpoint slides with R code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Keep R open, try to run the </a:t>
            </a:r>
            <a:r>
              <a:rPr b="0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blue R code on your own computer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Speak up (chat) when things go wrong!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2049480" y="849960"/>
            <a:ext cx="6049800" cy="400932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4860000" y="5324400"/>
            <a:ext cx="50461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Hughen 2007, </a:t>
            </a: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Developments in Marine Geology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/>
          <p:nvPr/>
        </p:nvSpPr>
        <p:spPr>
          <a:xfrm>
            <a:off x="1055160" y="324720"/>
            <a:ext cx="869328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3000"/>
          </a:bodyPr>
          <a:p>
            <a:pPr algn="r">
              <a:lnSpc>
                <a:spcPct val="90000"/>
              </a:lnSpc>
            </a:pPr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 </a:t>
            </a:r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Marine Reservoir</a:t>
            </a:r>
            <a:br/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Correction</a:t>
            </a:r>
            <a:br/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Database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85" name="Picture 3_4" descr=""/>
          <p:cNvPicPr/>
          <p:nvPr/>
        </p:nvPicPr>
        <p:blipFill>
          <a:blip r:embed="rId1"/>
          <a:stretch/>
        </p:blipFill>
        <p:spPr>
          <a:xfrm>
            <a:off x="0" y="46080"/>
            <a:ext cx="6310440" cy="5669280"/>
          </a:xfrm>
          <a:prstGeom prst="rect">
            <a:avLst/>
          </a:prstGeom>
          <a:ln w="0">
            <a:noFill/>
          </a:ln>
        </p:spPr>
      </p:pic>
      <p:sp>
        <p:nvSpPr>
          <p:cNvPr id="486" name="CustomShape 2_10"/>
          <p:cNvSpPr/>
          <p:nvPr/>
        </p:nvSpPr>
        <p:spPr>
          <a:xfrm>
            <a:off x="1442520" y="3471840"/>
            <a:ext cx="1441440" cy="7765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_4"/>
          <p:cNvSpPr/>
          <p:nvPr/>
        </p:nvSpPr>
        <p:spPr>
          <a:xfrm>
            <a:off x="1713240" y="4467240"/>
            <a:ext cx="1441440" cy="361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"/>
          <p:cNvSpPr/>
          <p:nvPr/>
        </p:nvSpPr>
        <p:spPr>
          <a:xfrm>
            <a:off x="7641360" y="5324040"/>
            <a:ext cx="2438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http://calib.org/marine/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8" descr=""/>
          <p:cNvPicPr/>
          <p:nvPr/>
        </p:nvPicPr>
        <p:blipFill>
          <a:blip r:embed="rId1"/>
          <a:stretch/>
        </p:blipFill>
        <p:spPr>
          <a:xfrm>
            <a:off x="0" y="0"/>
            <a:ext cx="6996600" cy="5669280"/>
          </a:xfrm>
          <a:prstGeom prst="rect">
            <a:avLst/>
          </a:prstGeom>
          <a:ln w="0">
            <a:noFill/>
          </a:ln>
        </p:spPr>
      </p:pic>
      <p:pic>
        <p:nvPicPr>
          <p:cNvPr id="490" name="Picture 11_1" descr=""/>
          <p:cNvPicPr/>
          <p:nvPr/>
        </p:nvPicPr>
        <p:blipFill>
          <a:blip r:embed="rId2"/>
          <a:stretch/>
        </p:blipFill>
        <p:spPr>
          <a:xfrm>
            <a:off x="5554080" y="595080"/>
            <a:ext cx="4354920" cy="2589840"/>
          </a:xfrm>
          <a:prstGeom prst="rect">
            <a:avLst/>
          </a:prstGeom>
          <a:ln w="0">
            <a:noFill/>
          </a:ln>
        </p:spPr>
      </p:pic>
      <p:pic>
        <p:nvPicPr>
          <p:cNvPr id="491" name="Picture 12_1" descr=""/>
          <p:cNvPicPr/>
          <p:nvPr/>
        </p:nvPicPr>
        <p:blipFill>
          <a:blip r:embed="rId3"/>
          <a:stretch/>
        </p:blipFill>
        <p:spPr>
          <a:xfrm>
            <a:off x="5580000" y="3355200"/>
            <a:ext cx="4538520" cy="2180520"/>
          </a:xfrm>
          <a:prstGeom prst="rect">
            <a:avLst/>
          </a:prstGeom>
          <a:ln w="0">
            <a:noFill/>
          </a:ln>
        </p:spPr>
      </p:pic>
      <p:sp>
        <p:nvSpPr>
          <p:cNvPr id="492" name="CustomShape 1_10"/>
          <p:cNvSpPr/>
          <p:nvPr/>
        </p:nvSpPr>
        <p:spPr>
          <a:xfrm>
            <a:off x="5334120" y="2794680"/>
            <a:ext cx="438120" cy="330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93" name="CustomShape 2_11"/>
          <p:cNvSpPr/>
          <p:nvPr/>
        </p:nvSpPr>
        <p:spPr>
          <a:xfrm>
            <a:off x="5052600" y="4841640"/>
            <a:ext cx="5065920" cy="7765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_9"/>
          <p:cNvSpPr/>
          <p:nvPr/>
        </p:nvSpPr>
        <p:spPr>
          <a:xfrm>
            <a:off x="503640" y="336600"/>
            <a:ext cx="9068040" cy="11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Assumptions </a:t>
            </a: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495" name="CustomShape 2_9"/>
          <p:cNvSpPr/>
          <p:nvPr/>
        </p:nvSpPr>
        <p:spPr>
          <a:xfrm>
            <a:off x="700920" y="1322640"/>
            <a:ext cx="9068040" cy="374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56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Constant atmospheric </a:t>
            </a:r>
            <a:r>
              <a:rPr b="0" lang="en-GB" sz="2800" spc="-1" strike="noStrike" baseline="30000">
                <a:solidFill>
                  <a:srgbClr val="808080"/>
                </a:solidFill>
                <a:latin typeface="Arial"/>
                <a:ea typeface="DejaVu Sans"/>
              </a:rPr>
              <a:t>14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C levels</a:t>
            </a:r>
            <a:endParaRPr b="0" lang="en-GB" sz="2800" spc="-1" strike="noStrike">
              <a:latin typeface="Arial"/>
            </a:endParaRPr>
          </a:p>
          <a:p>
            <a:pPr marL="216000" indent="-21456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808080"/>
                </a:solidFill>
                <a:latin typeface="Arial"/>
                <a:ea typeface="DejaVu Sans"/>
              </a:rPr>
              <a:t>Well-mixed carbon reservoirs</a:t>
            </a:r>
            <a:endParaRPr b="0" lang="en-GB" sz="2800" spc="-1" strike="noStrike">
              <a:latin typeface="Arial"/>
            </a:endParaRPr>
          </a:p>
          <a:p>
            <a:pPr marL="216000" indent="-21456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target event is dated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Picture 2_1" descr=""/>
          <p:cNvPicPr/>
          <p:nvPr/>
        </p:nvPicPr>
        <p:blipFill>
          <a:blip r:embed="rId1"/>
          <a:stretch/>
        </p:blipFill>
        <p:spPr>
          <a:xfrm>
            <a:off x="21240" y="900000"/>
            <a:ext cx="5218920" cy="359928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97" name="CustomShape 1_1"/>
          <p:cNvSpPr/>
          <p:nvPr/>
        </p:nvSpPr>
        <p:spPr>
          <a:xfrm>
            <a:off x="1160280" y="4860000"/>
            <a:ext cx="279972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Scott, 2013 (</a:t>
            </a:r>
            <a:r>
              <a:rPr b="0" i="1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Encycl. Quat. Sci.</a:t>
            </a:r>
            <a:r>
              <a:rPr b="0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490" spc="-1" strike="noStrike">
              <a:latin typeface="Arial"/>
            </a:endParaRPr>
          </a:p>
        </p:txBody>
      </p:sp>
      <p:pic>
        <p:nvPicPr>
          <p:cNvPr id="498" name="Picture 2_0" descr=""/>
          <p:cNvPicPr/>
          <p:nvPr/>
        </p:nvPicPr>
        <p:blipFill>
          <a:blip r:embed="rId2"/>
          <a:stretch/>
        </p:blipFill>
        <p:spPr>
          <a:xfrm>
            <a:off x="5760000" y="900000"/>
            <a:ext cx="4242600" cy="341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1646280" y="14400"/>
            <a:ext cx="6849720" cy="566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_13"/>
          <p:cNvSpPr/>
          <p:nvPr/>
        </p:nvSpPr>
        <p:spPr>
          <a:xfrm>
            <a:off x="503640" y="336600"/>
            <a:ext cx="9068040" cy="11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01" name="CustomShape 2_13"/>
          <p:cNvSpPr/>
          <p:nvPr/>
        </p:nvSpPr>
        <p:spPr>
          <a:xfrm>
            <a:off x="700560" y="2276280"/>
            <a:ext cx="9065880" cy="27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56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calibrate()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4608000" y="468000"/>
            <a:ext cx="4571280" cy="45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_14"/>
          <p:cNvSpPr/>
          <p:nvPr/>
        </p:nvSpPr>
        <p:spPr>
          <a:xfrm>
            <a:off x="503640" y="336600"/>
            <a:ext cx="9068040" cy="11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04" name="CustomShape 2_16"/>
          <p:cNvSpPr/>
          <p:nvPr/>
        </p:nvSpPr>
        <p:spPr>
          <a:xfrm>
            <a:off x="700560" y="2276280"/>
            <a:ext cx="4518720" cy="27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56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Each radiocarbon date comes with a lab error</a:t>
            </a:r>
            <a:endParaRPr b="0" lang="en-GB" sz="2400" spc="-1" strike="noStrike">
              <a:latin typeface="Arial"/>
            </a:endParaRPr>
          </a:p>
          <a:p>
            <a:pPr marL="216000" indent="-21456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Assumed to be distributed normally/Gaussian</a:t>
            </a:r>
            <a:endParaRPr b="0" lang="en-GB" sz="2400" spc="-1" strike="noStrike">
              <a:latin typeface="Arial"/>
            </a:endParaRPr>
          </a:p>
          <a:p>
            <a:pPr lvl="2" marL="648000" indent="-2152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 alternatively, a student-t distribution with longer tails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05" name="Picture 1_6" descr=""/>
          <p:cNvPicPr/>
          <p:nvPr/>
        </p:nvPicPr>
        <p:blipFill>
          <a:blip r:embed="rId1"/>
          <a:stretch/>
        </p:blipFill>
        <p:spPr>
          <a:xfrm>
            <a:off x="5580000" y="1614960"/>
            <a:ext cx="4329000" cy="216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_17"/>
          <p:cNvSpPr/>
          <p:nvPr/>
        </p:nvSpPr>
        <p:spPr>
          <a:xfrm>
            <a:off x="503640" y="336600"/>
            <a:ext cx="9068040" cy="11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07" name="CustomShape 2_17"/>
          <p:cNvSpPr/>
          <p:nvPr/>
        </p:nvSpPr>
        <p:spPr>
          <a:xfrm>
            <a:off x="700560" y="2276280"/>
            <a:ext cx="9065880" cy="27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dnorm(125,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dnorm(130,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x &lt;- 0:250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probs &lt;- dnorm(x,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head(cbind(x, probs))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sum(probs)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plot(x, probs, type="l")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08" name="" descr=""/>
          <p:cNvPicPr/>
          <p:nvPr/>
        </p:nvPicPr>
        <p:blipFill>
          <a:blip r:embed="rId1"/>
          <a:stretch/>
        </p:blipFill>
        <p:spPr>
          <a:xfrm>
            <a:off x="5400000" y="288000"/>
            <a:ext cx="4571280" cy="45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_19"/>
          <p:cNvSpPr/>
          <p:nvPr/>
        </p:nvSpPr>
        <p:spPr>
          <a:xfrm>
            <a:off x="503640" y="336600"/>
            <a:ext cx="9068040" cy="11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10" name="CustomShape 2_19"/>
          <p:cNvSpPr/>
          <p:nvPr/>
        </p:nvSpPr>
        <p:spPr>
          <a:xfrm>
            <a:off x="700560" y="2276280"/>
            <a:ext cx="9065880" cy="27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cc &lt;- ccurve()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yr.intcal &lt;- cc[,1]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c14.intcal &lt;- cc[,2]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probs &lt;- dnorm(c14.intcal, 130, 20)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plot(yr.intcal, probs, xlim=c(0, 300), type="l")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>
            <a:off x="5760000" y="360000"/>
            <a:ext cx="4139280" cy="41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2827440" y="89280"/>
            <a:ext cx="7431480" cy="5309640"/>
          </a:xfrm>
          <a:prstGeom prst="rect">
            <a:avLst/>
          </a:prstGeom>
          <a:ln w="0">
            <a:noFill/>
          </a:ln>
        </p:spPr>
      </p:pic>
      <p:sp>
        <p:nvSpPr>
          <p:cNvPr id="348" name=""/>
          <p:cNvSpPr/>
          <p:nvPr/>
        </p:nvSpPr>
        <p:spPr>
          <a:xfrm>
            <a:off x="3517560" y="5472000"/>
            <a:ext cx="6562080" cy="24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https://www.nuclear-power.com/nuclear-power/reactor-physics/atomic-nuclear-physics/nuclear-stability/</a:t>
            </a:r>
            <a:endParaRPr b="0" lang="en-GB" sz="11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2"/>
          <a:stretch/>
        </p:blipFill>
        <p:spPr>
          <a:xfrm>
            <a:off x="180000" y="2880000"/>
            <a:ext cx="2698920" cy="2698920"/>
          </a:xfrm>
          <a:prstGeom prst="rect">
            <a:avLst/>
          </a:prstGeom>
          <a:ln w="0">
            <a:noFill/>
          </a:ln>
        </p:spPr>
      </p:pic>
      <p:pic>
        <p:nvPicPr>
          <p:cNvPr id="350" name="" descr=""/>
          <p:cNvPicPr/>
          <p:nvPr/>
        </p:nvPicPr>
        <p:blipFill>
          <a:blip r:embed="rId3"/>
          <a:stretch/>
        </p:blipFill>
        <p:spPr>
          <a:xfrm>
            <a:off x="0" y="0"/>
            <a:ext cx="3239280" cy="16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icture 1_5" descr=""/>
          <p:cNvPicPr/>
          <p:nvPr/>
        </p:nvPicPr>
        <p:blipFill>
          <a:blip r:embed="rId1"/>
          <a:stretch/>
        </p:blipFill>
        <p:spPr>
          <a:xfrm>
            <a:off x="2780280" y="2287440"/>
            <a:ext cx="4959720" cy="247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" descr=""/>
          <p:cNvPicPr/>
          <p:nvPr/>
        </p:nvPicPr>
        <p:blipFill>
          <a:blip r:embed="rId1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15" name="" descr=""/>
          <p:cNvPicPr/>
          <p:nvPr/>
        </p:nvPicPr>
        <p:blipFill>
          <a:blip r:embed="rId2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17" name="" descr=""/>
          <p:cNvPicPr/>
          <p:nvPr/>
        </p:nvPicPr>
        <p:blipFill>
          <a:blip r:embed="rId2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18" name="" descr=""/>
          <p:cNvPicPr/>
          <p:nvPr/>
        </p:nvPicPr>
        <p:blipFill>
          <a:blip r:embed="rId3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20" name="" descr=""/>
          <p:cNvPicPr/>
          <p:nvPr/>
        </p:nvPicPr>
        <p:blipFill>
          <a:blip r:embed="rId2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21" name="" descr=""/>
          <p:cNvPicPr/>
          <p:nvPr/>
        </p:nvPicPr>
        <p:blipFill>
          <a:blip r:embed="rId3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22" name="" descr=""/>
          <p:cNvPicPr/>
          <p:nvPr/>
        </p:nvPicPr>
        <p:blipFill>
          <a:blip r:embed="rId4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" descr=""/>
          <p:cNvPicPr/>
          <p:nvPr/>
        </p:nvPicPr>
        <p:blipFill>
          <a:blip r:embed="rId1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24" name="" descr=""/>
          <p:cNvPicPr/>
          <p:nvPr/>
        </p:nvPicPr>
        <p:blipFill>
          <a:blip r:embed="rId2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25" name="" descr=""/>
          <p:cNvPicPr/>
          <p:nvPr/>
        </p:nvPicPr>
        <p:blipFill>
          <a:blip r:embed="rId3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26" name="" descr=""/>
          <p:cNvPicPr/>
          <p:nvPr/>
        </p:nvPicPr>
        <p:blipFill>
          <a:blip r:embed="rId4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27" name="" descr=""/>
          <p:cNvPicPr/>
          <p:nvPr/>
        </p:nvPicPr>
        <p:blipFill>
          <a:blip r:embed="rId5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" descr=""/>
          <p:cNvPicPr/>
          <p:nvPr/>
        </p:nvPicPr>
        <p:blipFill>
          <a:blip r:embed="rId1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29" name="" descr=""/>
          <p:cNvPicPr/>
          <p:nvPr/>
        </p:nvPicPr>
        <p:blipFill>
          <a:blip r:embed="rId2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30" name="" descr=""/>
          <p:cNvPicPr/>
          <p:nvPr/>
        </p:nvPicPr>
        <p:blipFill>
          <a:blip r:embed="rId3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31" name="" descr=""/>
          <p:cNvPicPr/>
          <p:nvPr/>
        </p:nvPicPr>
        <p:blipFill>
          <a:blip r:embed="rId4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32" name="" descr=""/>
          <p:cNvPicPr/>
          <p:nvPr/>
        </p:nvPicPr>
        <p:blipFill>
          <a:blip r:embed="rId5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  <p:pic>
        <p:nvPicPr>
          <p:cNvPr id="533" name="" descr=""/>
          <p:cNvPicPr/>
          <p:nvPr/>
        </p:nvPicPr>
        <p:blipFill>
          <a:blip r:embed="rId6"/>
          <a:stretch/>
        </p:blipFill>
        <p:spPr>
          <a:xfrm>
            <a:off x="2347200" y="136080"/>
            <a:ext cx="5397480" cy="539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3_7" descr=""/>
          <p:cNvPicPr/>
          <p:nvPr/>
        </p:nvPicPr>
        <p:blipFill>
          <a:blip r:embed="rId1"/>
          <a:stretch/>
        </p:blipFill>
        <p:spPr>
          <a:xfrm>
            <a:off x="4181400" y="998280"/>
            <a:ext cx="5387400" cy="4041000"/>
          </a:xfrm>
          <a:prstGeom prst="rect">
            <a:avLst/>
          </a:prstGeom>
          <a:ln w="0">
            <a:noFill/>
          </a:ln>
        </p:spPr>
      </p:pic>
      <p:sp>
        <p:nvSpPr>
          <p:cNvPr id="535" name="CustomShape 2_20"/>
          <p:cNvSpPr/>
          <p:nvPr/>
        </p:nvSpPr>
        <p:spPr>
          <a:xfrm>
            <a:off x="5085000" y="5220000"/>
            <a:ext cx="2309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maarten14c.github.io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6" name="CustomShape 1_21"/>
          <p:cNvSpPr/>
          <p:nvPr/>
        </p:nvSpPr>
        <p:spPr>
          <a:xfrm>
            <a:off x="503640" y="336600"/>
            <a:ext cx="9068040" cy="11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537" name="CustomShape 2_21"/>
          <p:cNvSpPr/>
          <p:nvPr/>
        </p:nvSpPr>
        <p:spPr>
          <a:xfrm>
            <a:off x="700560" y="2276280"/>
            <a:ext cx="9065880" cy="27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56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calibrate()</a:t>
            </a:r>
            <a:endParaRPr b="0" lang="en-GB" sz="2400" spc="-1" strike="noStrike">
              <a:latin typeface="Arial"/>
            </a:endParaRPr>
          </a:p>
          <a:p>
            <a:pPr marL="216000" indent="-21456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cc &lt;- ccurve()</a:t>
            </a:r>
            <a:endParaRPr b="0" lang="en-GB" sz="2400" spc="-1" strike="noStrike">
              <a:latin typeface="Arial"/>
            </a:endParaRPr>
          </a:p>
          <a:p>
            <a:pPr marL="216000" indent="-21456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head(cc)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1"/>
          <p:cNvSpPr/>
          <p:nvPr/>
        </p:nvSpPr>
        <p:spPr>
          <a:xfrm>
            <a:off x="1636920" y="209520"/>
            <a:ext cx="6801480" cy="97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800" bIns="45000" anchor="ctr">
            <a:normAutofit fontScale="52000"/>
          </a:bodyPr>
          <a:p>
            <a:pPr>
              <a:lnSpc>
                <a:spcPct val="90000"/>
              </a:lnSpc>
              <a:tabLst>
                <a:tab algn="l" pos="0"/>
                <a:tab algn="l" pos="406080"/>
                <a:tab algn="l" pos="813600"/>
                <a:tab algn="l" pos="1221120"/>
                <a:tab algn="l" pos="1629000"/>
                <a:tab algn="l" pos="2036520"/>
                <a:tab algn="l" pos="2444040"/>
                <a:tab algn="l" pos="2851560"/>
                <a:tab algn="l" pos="3259080"/>
                <a:tab algn="l" pos="3666600"/>
                <a:tab algn="l" pos="4074120"/>
                <a:tab algn="l" pos="4482000"/>
                <a:tab algn="l" pos="4889520"/>
                <a:tab algn="l" pos="5297040"/>
                <a:tab algn="l" pos="5704560"/>
                <a:tab algn="l" pos="6112080"/>
                <a:tab algn="l" pos="6519600"/>
                <a:tab algn="l" pos="6927120"/>
                <a:tab algn="l" pos="7335000"/>
                <a:tab algn="l" pos="7742520"/>
                <a:tab algn="l" pos="8150040"/>
              </a:tabLst>
            </a:pPr>
            <a:r>
              <a:rPr b="0" lang="en-GB" sz="4400" spc="-1" strike="noStrike" baseline="33000">
                <a:solidFill>
                  <a:srgbClr val="000000"/>
                </a:solidFill>
                <a:latin typeface="Calibri Light"/>
                <a:ea typeface="DejaVu Sans"/>
              </a:rPr>
              <a:t>14</a:t>
            </a:r>
            <a:r>
              <a:rPr b="0" lang="en-GB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 calibration – hpd ranges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539" name="Picture 2_5" descr=""/>
          <p:cNvPicPr/>
          <p:nvPr/>
        </p:nvPicPr>
        <p:blipFill>
          <a:blip r:embed="rId1"/>
          <a:stretch/>
        </p:blipFill>
        <p:spPr>
          <a:xfrm>
            <a:off x="3419640" y="1620720"/>
            <a:ext cx="3509280" cy="350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696600" y="-5760"/>
            <a:ext cx="8690760" cy="5669280"/>
          </a:xfrm>
          <a:prstGeom prst="rect">
            <a:avLst/>
          </a:prstGeom>
          <a:ln w="0">
            <a:noFill/>
          </a:ln>
        </p:spPr>
      </p:pic>
      <p:sp>
        <p:nvSpPr>
          <p:cNvPr id="352" name=""/>
          <p:cNvSpPr/>
          <p:nvPr/>
        </p:nvSpPr>
        <p:spPr>
          <a:xfrm>
            <a:off x="3517920" y="5472360"/>
            <a:ext cx="6562080" cy="24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https://www.nuclear-power.com/nuclear-power/reactor-physics/atomic-nuclear-physics/nuclear-stability/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Picture 1" descr=""/>
          <p:cNvPicPr/>
          <p:nvPr/>
        </p:nvPicPr>
        <p:blipFill>
          <a:blip r:embed="rId1"/>
          <a:stretch/>
        </p:blipFill>
        <p:spPr>
          <a:xfrm>
            <a:off x="720000" y="1532160"/>
            <a:ext cx="2571120" cy="2571120"/>
          </a:xfrm>
          <a:prstGeom prst="rect">
            <a:avLst/>
          </a:prstGeom>
          <a:ln w="0">
            <a:noFill/>
          </a:ln>
        </p:spPr>
      </p:pic>
      <p:pic>
        <p:nvPicPr>
          <p:cNvPr id="541" name="Picture 1_3" descr=""/>
          <p:cNvPicPr/>
          <p:nvPr/>
        </p:nvPicPr>
        <p:blipFill>
          <a:blip r:embed="rId2"/>
          <a:stretch/>
        </p:blipFill>
        <p:spPr>
          <a:xfrm>
            <a:off x="3738960" y="1535040"/>
            <a:ext cx="2571120" cy="2571120"/>
          </a:xfrm>
          <a:prstGeom prst="rect">
            <a:avLst/>
          </a:prstGeom>
          <a:ln w="0">
            <a:noFill/>
          </a:ln>
        </p:spPr>
      </p:pic>
      <p:pic>
        <p:nvPicPr>
          <p:cNvPr id="542" name="Picture 1_4" descr=""/>
          <p:cNvPicPr/>
          <p:nvPr/>
        </p:nvPicPr>
        <p:blipFill>
          <a:blip r:embed="rId3"/>
          <a:stretch/>
        </p:blipFill>
        <p:spPr>
          <a:xfrm>
            <a:off x="6984000" y="1512000"/>
            <a:ext cx="2571120" cy="257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Picture 3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70920" cy="4572000"/>
          </a:xfrm>
          <a:prstGeom prst="rect">
            <a:avLst/>
          </a:prstGeom>
          <a:ln w="0">
            <a:noFill/>
          </a:ln>
        </p:spPr>
      </p:pic>
      <p:pic>
        <p:nvPicPr>
          <p:cNvPr id="544" name="Picture 4_1" descr="cal_ter.png"/>
          <p:cNvPicPr/>
          <p:nvPr/>
        </p:nvPicPr>
        <p:blipFill>
          <a:blip r:embed="rId2"/>
          <a:stretch/>
        </p:blipFill>
        <p:spPr>
          <a:xfrm>
            <a:off x="2745720" y="542880"/>
            <a:ext cx="457092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icture 3_1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7092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Picture 3_6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70920" cy="4572000"/>
          </a:xfrm>
          <a:prstGeom prst="rect">
            <a:avLst/>
          </a:prstGeom>
          <a:ln w="0">
            <a:noFill/>
          </a:ln>
        </p:spPr>
      </p:pic>
      <p:pic>
        <p:nvPicPr>
          <p:cNvPr id="547" name="Picture 2_6" descr="cal_wrong.png"/>
          <p:cNvPicPr/>
          <p:nvPr/>
        </p:nvPicPr>
        <p:blipFill>
          <a:blip r:embed="rId2"/>
          <a:stretch/>
        </p:blipFill>
        <p:spPr>
          <a:xfrm>
            <a:off x="2745720" y="542880"/>
            <a:ext cx="457092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Schedule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49" name="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Today: </a:t>
            </a:r>
            <a:r>
              <a:rPr b="0" lang="en-GB" sz="3200" spc="-1" strike="noStrike">
                <a:solidFill>
                  <a:srgbClr val="808080"/>
                </a:solidFill>
                <a:latin typeface="Arial"/>
                <a:ea typeface="DejaVu Sans"/>
              </a:rPr>
              <a:t>radiocarbon,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 to age-modeling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1"/>
          <a:stretch/>
        </p:blipFill>
        <p:spPr>
          <a:xfrm>
            <a:off x="1980000" y="1942920"/>
            <a:ext cx="5939640" cy="356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want?</a:t>
            </a:r>
            <a:endParaRPr b="0" lang="en-GB" sz="32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Precise ages for events/depths in a core</a:t>
            </a:r>
            <a:endParaRPr b="0" lang="en-GB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Put site in context, common time scale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1"/>
          <a:stretch/>
        </p:blipFill>
        <p:spPr>
          <a:xfrm>
            <a:off x="5760000" y="1260720"/>
            <a:ext cx="3652200" cy="4050720"/>
          </a:xfrm>
          <a:prstGeom prst="rect">
            <a:avLst/>
          </a:prstGeom>
          <a:ln w="0">
            <a:noFill/>
          </a:ln>
        </p:spPr>
      </p:pic>
      <p:sp>
        <p:nvSpPr>
          <p:cNvPr id="554" name=""/>
          <p:cNvSpPr/>
          <p:nvPr/>
        </p:nvSpPr>
        <p:spPr>
          <a:xfrm>
            <a:off x="5760000" y="2664000"/>
            <a:ext cx="3779640" cy="27356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56" name="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808080"/>
                </a:solidFill>
                <a:latin typeface="Arial"/>
                <a:ea typeface="DejaVu Sans"/>
              </a:rPr>
              <a:t>What do we want?</a:t>
            </a:r>
            <a:endParaRPr b="0" lang="en-GB" sz="32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Precise ages for events/depths in a core</a:t>
            </a:r>
            <a:endParaRPr b="0" lang="en-GB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Put site in context, common time scale</a:t>
            </a:r>
            <a:endParaRPr b="0" lang="en-GB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have?</a:t>
            </a:r>
            <a:endParaRPr b="0" lang="en-GB" sz="32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Some dates along a core</a:t>
            </a:r>
            <a:endParaRPr b="0" lang="en-GB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Uncertainties, biases, scatter, outliers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557" name="" descr=""/>
          <p:cNvPicPr/>
          <p:nvPr/>
        </p:nvPicPr>
        <p:blipFill>
          <a:blip r:embed="rId1"/>
          <a:stretch/>
        </p:blipFill>
        <p:spPr>
          <a:xfrm>
            <a:off x="5760000" y="1260360"/>
            <a:ext cx="3652200" cy="4050720"/>
          </a:xfrm>
          <a:prstGeom prst="rect">
            <a:avLst/>
          </a:prstGeom>
          <a:ln w="0">
            <a:noFill/>
          </a:ln>
        </p:spPr>
      </p:pic>
      <p:sp>
        <p:nvSpPr>
          <p:cNvPr id="558" name=""/>
          <p:cNvSpPr/>
          <p:nvPr/>
        </p:nvSpPr>
        <p:spPr>
          <a:xfrm>
            <a:off x="5760000" y="3996000"/>
            <a:ext cx="3779640" cy="14756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60" name="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5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808080"/>
                </a:solidFill>
                <a:latin typeface="Arial"/>
                <a:ea typeface="DejaVu Sans"/>
              </a:rPr>
              <a:t>What do we want?</a:t>
            </a:r>
            <a:endParaRPr b="0" lang="en-GB" sz="32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Precise ages for events/depths in a core</a:t>
            </a:r>
            <a:endParaRPr b="0" lang="en-GB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Put site in context, common time scale</a:t>
            </a:r>
            <a:endParaRPr b="0" lang="en-GB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808080"/>
                </a:solidFill>
                <a:latin typeface="Arial"/>
                <a:ea typeface="DejaVu Sans"/>
              </a:rPr>
              <a:t>What do we have?</a:t>
            </a:r>
            <a:endParaRPr b="0" lang="en-GB" sz="32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Some dates along a core</a:t>
            </a:r>
            <a:endParaRPr b="0" lang="en-GB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  <a:ea typeface="Noto Sans CJK SC"/>
              </a:rPr>
              <a:t>Uncertainties, biases, scatter, outliers</a:t>
            </a:r>
            <a:endParaRPr b="0" lang="en-GB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need?</a:t>
            </a:r>
            <a:endParaRPr b="0" lang="en-GB" sz="32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Realistic and robust models of deposition</a:t>
            </a:r>
            <a:endParaRPr b="0" lang="en-GB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Quantification of uncertainties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561" name="" descr=""/>
          <p:cNvPicPr/>
          <p:nvPr/>
        </p:nvPicPr>
        <p:blipFill>
          <a:blip r:embed="rId1"/>
          <a:stretch/>
        </p:blipFill>
        <p:spPr>
          <a:xfrm>
            <a:off x="5760000" y="1260000"/>
            <a:ext cx="3652200" cy="405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2_12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280" cy="2378880"/>
          </a:xfrm>
          <a:prstGeom prst="rect">
            <a:avLst/>
          </a:prstGeom>
          <a:ln w="0">
            <a:noFill/>
          </a:ln>
        </p:spPr>
      </p:pic>
      <p:sp>
        <p:nvSpPr>
          <p:cNvPr id="563" name="Text Box 3_6"/>
          <p:cNvSpPr/>
          <p:nvPr/>
        </p:nvSpPr>
        <p:spPr>
          <a:xfrm>
            <a:off x="1671480" y="4405680"/>
            <a:ext cx="66794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64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icture 2_13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280" cy="2378880"/>
          </a:xfrm>
          <a:prstGeom prst="rect">
            <a:avLst/>
          </a:prstGeom>
          <a:ln w="0">
            <a:noFill/>
          </a:ln>
        </p:spPr>
      </p:pic>
      <p:sp>
        <p:nvSpPr>
          <p:cNvPr id="566" name="Text Box 3_7"/>
          <p:cNvSpPr/>
          <p:nvPr/>
        </p:nvSpPr>
        <p:spPr>
          <a:xfrm>
            <a:off x="1671480" y="4405680"/>
            <a:ext cx="66794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67" name="Oval 5_4"/>
          <p:cNvSpPr/>
          <p:nvPr/>
        </p:nvSpPr>
        <p:spPr>
          <a:xfrm>
            <a:off x="2862360" y="2832840"/>
            <a:ext cx="412200" cy="1540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Oval 6_4"/>
          <p:cNvSpPr/>
          <p:nvPr/>
        </p:nvSpPr>
        <p:spPr>
          <a:xfrm>
            <a:off x="4313160" y="3678120"/>
            <a:ext cx="410400" cy="1530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Oval 7_4"/>
          <p:cNvSpPr/>
          <p:nvPr/>
        </p:nvSpPr>
        <p:spPr>
          <a:xfrm>
            <a:off x="2152800" y="2239920"/>
            <a:ext cx="412200" cy="1540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Oval 8_2"/>
          <p:cNvSpPr/>
          <p:nvPr/>
        </p:nvSpPr>
        <p:spPr>
          <a:xfrm>
            <a:off x="3603600" y="3288600"/>
            <a:ext cx="412200" cy="1530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11880" y="0"/>
            <a:ext cx="5698080" cy="3059280"/>
          </a:xfrm>
          <a:prstGeom prst="rect">
            <a:avLst/>
          </a:prstGeom>
          <a:ln w="0">
            <a:noFill/>
          </a:ln>
        </p:spPr>
      </p:pic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4184280" y="2880000"/>
            <a:ext cx="5354640" cy="2518920"/>
          </a:xfrm>
          <a:prstGeom prst="rect">
            <a:avLst/>
          </a:prstGeom>
          <a:ln w="0">
            <a:noFill/>
          </a:ln>
        </p:spPr>
      </p:pic>
      <p:sp>
        <p:nvSpPr>
          <p:cNvPr id="355" name=""/>
          <p:cNvSpPr/>
          <p:nvPr/>
        </p:nvSpPr>
        <p:spPr>
          <a:xfrm>
            <a:off x="0" y="5396040"/>
            <a:ext cx="48445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https://gml.noaa.gov/ccgg/isotopes/decay.html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Rectangle 4_4"/>
          <p:cNvSpPr/>
          <p:nvPr/>
        </p:nvSpPr>
        <p:spPr>
          <a:xfrm>
            <a:off x="5116680" y="2038320"/>
            <a:ext cx="3029760" cy="22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17280" bIns="37800">
            <a:normAutofit/>
          </a:bodyPr>
          <a:p>
            <a:pPr marL="321480" indent="-24228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latin typeface="Arial"/>
            </a:endParaRPr>
          </a:p>
          <a:p>
            <a:pPr marL="321480" indent="-242280">
              <a:lnSpc>
                <a:spcPct val="93000"/>
              </a:lnSpc>
              <a:spcAft>
                <a:spcPts val="1426"/>
              </a:spcAft>
              <a:tabLst>
                <a:tab algn="l" pos="0"/>
              </a:tabLst>
            </a:pPr>
            <a:endParaRPr b="0" lang="en-GB" sz="1950" spc="-1" strike="noStrike">
              <a:latin typeface="Arial"/>
            </a:endParaRPr>
          </a:p>
        </p:txBody>
      </p:sp>
      <p:pic>
        <p:nvPicPr>
          <p:cNvPr id="573" name="Picture 2_2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280" cy="2378880"/>
          </a:xfrm>
          <a:prstGeom prst="rect">
            <a:avLst/>
          </a:prstGeom>
          <a:ln w="0">
            <a:noFill/>
          </a:ln>
        </p:spPr>
      </p:pic>
      <p:sp>
        <p:nvSpPr>
          <p:cNvPr id="574" name="Text Box 3_0"/>
          <p:cNvSpPr/>
          <p:nvPr/>
        </p:nvSpPr>
        <p:spPr>
          <a:xfrm>
            <a:off x="1671480" y="4405680"/>
            <a:ext cx="66794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75" name="Oval 5_1"/>
          <p:cNvSpPr/>
          <p:nvPr/>
        </p:nvSpPr>
        <p:spPr>
          <a:xfrm>
            <a:off x="2862360" y="2832840"/>
            <a:ext cx="412200" cy="1540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Oval 6_1"/>
          <p:cNvSpPr/>
          <p:nvPr/>
        </p:nvSpPr>
        <p:spPr>
          <a:xfrm>
            <a:off x="4313160" y="3678120"/>
            <a:ext cx="410400" cy="1530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Oval 7_1"/>
          <p:cNvSpPr/>
          <p:nvPr/>
        </p:nvSpPr>
        <p:spPr>
          <a:xfrm>
            <a:off x="2152800" y="2239920"/>
            <a:ext cx="412200" cy="1540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Oval 8_1"/>
          <p:cNvSpPr/>
          <p:nvPr/>
        </p:nvSpPr>
        <p:spPr>
          <a:xfrm>
            <a:off x="3603600" y="3288600"/>
            <a:ext cx="412200" cy="1530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79" name="Picture 9_0" descr=""/>
          <p:cNvPicPr/>
          <p:nvPr/>
        </p:nvPicPr>
        <p:blipFill>
          <a:blip r:embed="rId2"/>
          <a:stretch/>
        </p:blipFill>
        <p:spPr>
          <a:xfrm>
            <a:off x="7151760" y="2393640"/>
            <a:ext cx="2399760" cy="1800000"/>
          </a:xfrm>
          <a:prstGeom prst="rect">
            <a:avLst/>
          </a:prstGeom>
          <a:ln w="0">
            <a:noFill/>
          </a:ln>
        </p:spPr>
      </p:pic>
      <p:sp>
        <p:nvSpPr>
          <p:cNvPr id="580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Rectangle 4_5"/>
          <p:cNvSpPr/>
          <p:nvPr/>
        </p:nvSpPr>
        <p:spPr>
          <a:xfrm>
            <a:off x="5116680" y="2038320"/>
            <a:ext cx="3029760" cy="22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17280" bIns="37800">
            <a:normAutofit/>
          </a:bodyPr>
          <a:p>
            <a:pPr marL="321480" indent="-24228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latin typeface="Arial"/>
            </a:endParaRPr>
          </a:p>
          <a:p>
            <a:pPr marL="321480" indent="-24228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Reject dates?</a:t>
            </a:r>
            <a:endParaRPr b="0" lang="en-GB" sz="1950" spc="-1" strike="noStrike">
              <a:latin typeface="Arial"/>
            </a:endParaRPr>
          </a:p>
        </p:txBody>
      </p:sp>
      <p:pic>
        <p:nvPicPr>
          <p:cNvPr id="582" name="Picture 2_7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280" cy="2378880"/>
          </a:xfrm>
          <a:prstGeom prst="rect">
            <a:avLst/>
          </a:prstGeom>
          <a:ln w="0">
            <a:noFill/>
          </a:ln>
        </p:spPr>
      </p:pic>
      <p:sp>
        <p:nvSpPr>
          <p:cNvPr id="583" name="Text Box 3_1"/>
          <p:cNvSpPr/>
          <p:nvPr/>
        </p:nvSpPr>
        <p:spPr>
          <a:xfrm>
            <a:off x="1671480" y="4405680"/>
            <a:ext cx="66794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84" name="Oval 5_5"/>
          <p:cNvSpPr/>
          <p:nvPr/>
        </p:nvSpPr>
        <p:spPr>
          <a:xfrm>
            <a:off x="3375000" y="2934000"/>
            <a:ext cx="412200" cy="1540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Oval 6_5"/>
          <p:cNvSpPr/>
          <p:nvPr/>
        </p:nvSpPr>
        <p:spPr>
          <a:xfrm>
            <a:off x="3718080" y="3131640"/>
            <a:ext cx="412200" cy="15300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Oval 7_5"/>
          <p:cNvSpPr/>
          <p:nvPr/>
        </p:nvSpPr>
        <p:spPr>
          <a:xfrm>
            <a:off x="3875040" y="3308040"/>
            <a:ext cx="410400" cy="15408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Rectangle 4_0"/>
          <p:cNvSpPr/>
          <p:nvPr/>
        </p:nvSpPr>
        <p:spPr>
          <a:xfrm>
            <a:off x="5116680" y="2038320"/>
            <a:ext cx="3029760" cy="22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17280" bIns="37800">
            <a:normAutofit/>
          </a:bodyPr>
          <a:p>
            <a:pPr marL="321480" indent="-24228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latin typeface="Arial"/>
            </a:endParaRPr>
          </a:p>
          <a:p>
            <a:pPr marL="321480" indent="-24228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Reject dates?</a:t>
            </a:r>
            <a:endParaRPr b="0" lang="en-GB" sz="1950" spc="-1" strike="noStrike">
              <a:latin typeface="Arial"/>
            </a:endParaRPr>
          </a:p>
          <a:p>
            <a:pPr marL="321480" indent="-24228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How connect points?</a:t>
            </a:r>
            <a:endParaRPr b="0" lang="en-GB" sz="1950" spc="-1" strike="noStrike">
              <a:latin typeface="Arial"/>
            </a:endParaRPr>
          </a:p>
        </p:txBody>
      </p:sp>
      <p:pic>
        <p:nvPicPr>
          <p:cNvPr id="589" name="Picture 2_8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280" cy="2378880"/>
          </a:xfrm>
          <a:prstGeom prst="rect">
            <a:avLst/>
          </a:prstGeom>
          <a:ln w="0">
            <a:noFill/>
          </a:ln>
        </p:spPr>
      </p:pic>
      <p:sp>
        <p:nvSpPr>
          <p:cNvPr id="590" name="Text Box 3_2"/>
          <p:cNvSpPr/>
          <p:nvPr/>
        </p:nvSpPr>
        <p:spPr>
          <a:xfrm>
            <a:off x="1671480" y="4405680"/>
            <a:ext cx="66794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91" name="Line 5_2"/>
          <p:cNvSpPr/>
          <p:nvPr/>
        </p:nvSpPr>
        <p:spPr>
          <a:xfrm>
            <a:off x="2288880" y="2284920"/>
            <a:ext cx="2330640" cy="1595520"/>
          </a:xfrm>
          <a:prstGeom prst="line">
            <a:avLst/>
          </a:prstGeom>
          <a:ln w="18360">
            <a:solidFill>
              <a:srgbClr val="ff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 4_1"/>
          <p:cNvSpPr/>
          <p:nvPr/>
        </p:nvSpPr>
        <p:spPr>
          <a:xfrm>
            <a:off x="5116680" y="2038320"/>
            <a:ext cx="3029760" cy="22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17280" bIns="37800">
            <a:normAutofit/>
          </a:bodyPr>
          <a:p>
            <a:pPr marL="321480" indent="-24228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Which point estimates?</a:t>
            </a:r>
            <a:endParaRPr b="0" lang="en-GB" sz="1950" spc="-1" strike="noStrike">
              <a:latin typeface="Arial"/>
            </a:endParaRPr>
          </a:p>
          <a:p>
            <a:pPr marL="321480" indent="-24228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Reject dates?</a:t>
            </a:r>
            <a:endParaRPr b="0" lang="en-GB" sz="1950" spc="-1" strike="noStrike">
              <a:latin typeface="Arial"/>
            </a:endParaRPr>
          </a:p>
          <a:p>
            <a:pPr marL="321480" indent="-24228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999999"/>
                </a:solidFill>
                <a:latin typeface="Arial"/>
                <a:ea typeface="Arial Unicode MS"/>
              </a:rPr>
              <a:t>How connect points?</a:t>
            </a:r>
            <a:endParaRPr b="0" lang="en-GB" sz="1950" spc="-1" strike="noStrike">
              <a:latin typeface="Arial"/>
            </a:endParaRPr>
          </a:p>
          <a:p>
            <a:pPr marL="321480" indent="-242280">
              <a:lnSpc>
                <a:spcPct val="93000"/>
              </a:lnSpc>
              <a:spcAft>
                <a:spcPts val="1426"/>
              </a:spcAft>
              <a:buClr>
                <a:srgbClr val="ff3366"/>
              </a:buClr>
              <a:buSzPct val="45000"/>
              <a:buFont typeface="Wingdings" charset="2"/>
              <a:buChar char=""/>
              <a:tabLst>
                <a:tab algn="l" pos="321480"/>
                <a:tab algn="l" pos="399960"/>
                <a:tab algn="l" pos="736920"/>
                <a:tab algn="l" pos="1073880"/>
                <a:tab algn="l" pos="1411200"/>
                <a:tab algn="l" pos="1748160"/>
                <a:tab algn="l" pos="2085120"/>
                <a:tab algn="l" pos="2422080"/>
                <a:tab algn="l" pos="2759040"/>
                <a:tab algn="l" pos="3096000"/>
                <a:tab algn="l" pos="3432960"/>
                <a:tab algn="l" pos="3769920"/>
                <a:tab algn="l" pos="4106880"/>
                <a:tab algn="l" pos="4443840"/>
                <a:tab algn="l" pos="4780800"/>
                <a:tab algn="l" pos="5117760"/>
                <a:tab algn="l" pos="5454720"/>
                <a:tab algn="l" pos="5791680"/>
                <a:tab algn="l" pos="6128640"/>
                <a:tab algn="l" pos="6465600"/>
                <a:tab algn="l" pos="6802560"/>
              </a:tabLst>
            </a:pPr>
            <a:r>
              <a:rPr b="0" lang="en-US" sz="1950" spc="-1" strike="noStrike">
                <a:solidFill>
                  <a:srgbClr val="000000"/>
                </a:solidFill>
                <a:latin typeface="Arial"/>
                <a:ea typeface="Arial Unicode MS"/>
              </a:rPr>
              <a:t>Uncertainty?</a:t>
            </a:r>
            <a:endParaRPr b="0" lang="en-GB" sz="1950" spc="-1" strike="noStrike">
              <a:latin typeface="Arial"/>
            </a:endParaRPr>
          </a:p>
        </p:txBody>
      </p:sp>
      <p:pic>
        <p:nvPicPr>
          <p:cNvPr id="594" name="Picture 2_9" descr=""/>
          <p:cNvPicPr/>
          <p:nvPr/>
        </p:nvPicPr>
        <p:blipFill>
          <a:blip r:embed="rId1"/>
          <a:stretch/>
        </p:blipFill>
        <p:spPr>
          <a:xfrm>
            <a:off x="1671480" y="1716840"/>
            <a:ext cx="3293280" cy="2378880"/>
          </a:xfrm>
          <a:prstGeom prst="rect">
            <a:avLst/>
          </a:prstGeom>
          <a:ln w="0">
            <a:noFill/>
          </a:ln>
        </p:spPr>
      </p:pic>
      <p:sp>
        <p:nvSpPr>
          <p:cNvPr id="595" name="Text Box 3_3"/>
          <p:cNvSpPr/>
          <p:nvPr/>
        </p:nvSpPr>
        <p:spPr>
          <a:xfrm>
            <a:off x="1671480" y="4405680"/>
            <a:ext cx="667944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42840" bIns="33840">
            <a:noAutofit/>
          </a:bodyPr>
          <a:p>
            <a:pPr>
              <a:lnSpc>
                <a:spcPct val="100000"/>
              </a:lnSpc>
              <a:tabLst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Millet et al. 2012. Chironomid-based reconstruction of Lateglacial summer temperatures from the Ech palaeolake record (French western Pyrenees).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PalPalPal 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315: 86-99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96" name="Oval 5_0"/>
          <p:cNvSpPr/>
          <p:nvPr/>
        </p:nvSpPr>
        <p:spPr>
          <a:xfrm rot="2212200">
            <a:off x="2270520" y="2533320"/>
            <a:ext cx="925200" cy="1742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Oval 6_0"/>
          <p:cNvSpPr/>
          <p:nvPr/>
        </p:nvSpPr>
        <p:spPr>
          <a:xfrm rot="1932000">
            <a:off x="3860280" y="3425760"/>
            <a:ext cx="727920" cy="3128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Oval 7_0"/>
          <p:cNvSpPr/>
          <p:nvPr/>
        </p:nvSpPr>
        <p:spPr>
          <a:xfrm rot="1930800">
            <a:off x="3362760" y="3012120"/>
            <a:ext cx="608760" cy="302040"/>
          </a:xfrm>
          <a:prstGeom prst="ellipse">
            <a:avLst/>
          </a:prstGeom>
          <a:noFill/>
          <a:ln w="18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Googling for age-depth model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_5"/>
          <p:cNvSpPr/>
          <p:nvPr/>
        </p:nvSpPr>
        <p:spPr>
          <a:xfrm>
            <a:off x="503640" y="336600"/>
            <a:ext cx="9068040" cy="11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Next session</a:t>
            </a:r>
            <a:endParaRPr b="0" lang="en-GB" sz="3090" spc="-1" strike="noStrike"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latin typeface="Arial"/>
            </a:endParaRPr>
          </a:p>
        </p:txBody>
      </p:sp>
      <p:sp>
        <p:nvSpPr>
          <p:cNvPr id="601" name="CustomShape 2_5"/>
          <p:cNvSpPr/>
          <p:nvPr/>
        </p:nvSpPr>
        <p:spPr>
          <a:xfrm>
            <a:off x="700920" y="1322640"/>
            <a:ext cx="9068040" cy="374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56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Theory of age-depth modeling</a:t>
            </a:r>
            <a:endParaRPr b="0" lang="en-GB" sz="2800" spc="-1" strike="noStrike">
              <a:latin typeface="Arial"/>
            </a:endParaRPr>
          </a:p>
          <a:p>
            <a:pPr marL="216000" indent="-214560">
              <a:lnSpc>
                <a:spcPct val="108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Tutorial for running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 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Radioactive decay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Decay rates are constant as far as we know</a:t>
            </a:r>
            <a:endParaRPr b="0" lang="en-GB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Not influenced by environment</a:t>
            </a:r>
            <a:endParaRPr b="0" lang="en-GB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Average lifespan </a:t>
            </a:r>
            <a:r>
              <a:rPr b="0" lang="en-GB" sz="32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 8600 years – half-life 5730</a:t>
            </a:r>
            <a:endParaRPr b="0" lang="en-GB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100% at t=0 (AD 1950)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"/>
          <p:cNvSpPr/>
          <p:nvPr/>
        </p:nvSpPr>
        <p:spPr>
          <a:xfrm>
            <a:off x="503640" y="225720"/>
            <a:ext cx="906984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Radioactive decay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List ten half-lives: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yr &lt;- seq(0, by=5730, length=10)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halflives &lt;- .5 ^ (0:9)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	</a:t>
            </a:r>
            <a:r>
              <a:rPr b="1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cbind(yr, 100*halflives)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2225880" y="5760"/>
            <a:ext cx="5513400" cy="5513400"/>
          </a:xfrm>
          <a:prstGeom prst="rect">
            <a:avLst/>
          </a:prstGeom>
          <a:ln w="0">
            <a:noFill/>
          </a:ln>
        </p:spPr>
      </p:pic>
      <p:sp>
        <p:nvSpPr>
          <p:cNvPr id="361" name=""/>
          <p:cNvSpPr/>
          <p:nvPr/>
        </p:nvSpPr>
        <p:spPr>
          <a:xfrm>
            <a:off x="7018920" y="5365800"/>
            <a:ext cx="3060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https://maarten14c.github.io/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2722</TotalTime>
  <Application>LibreOffice/7.1.6.2.0$Linux_X86_64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2021-08-16T10:44:56Z</dcterms:created>
  <dc:creator>Maarten Blaauw</dc:creator>
  <dc:description/>
  <dc:language>en-GB</dc:language>
  <cp:lastModifiedBy>Maarten Blaauw</cp:lastModifiedBy>
  <dcterms:modified xsi:type="dcterms:W3CDTF">2021-09-12T17:56:27Z</dcterms:modified>
  <cp:revision>82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